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9" r:id="rId3"/>
    <p:sldId id="268" r:id="rId4"/>
    <p:sldId id="270" r:id="rId5"/>
    <p:sldId id="257" r:id="rId6"/>
    <p:sldId id="260" r:id="rId7"/>
    <p:sldId id="271" r:id="rId8"/>
    <p:sldId id="27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889B9E5-1DC1-41D2-971D-DEF42BA20519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A131DD2-1F4D-4B34-9145-BBEB3CF9C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B9E5-1DC1-41D2-971D-DEF42BA20519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1DD2-1F4D-4B34-9145-BBEB3CF9C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B9E5-1DC1-41D2-971D-DEF42BA20519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1DD2-1F4D-4B34-9145-BBEB3CF9C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B9E5-1DC1-41D2-971D-DEF42BA20519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1DD2-1F4D-4B34-9145-BBEB3CF9C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B9E5-1DC1-41D2-971D-DEF42BA20519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1DD2-1F4D-4B34-9145-BBEB3CF9C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B9E5-1DC1-41D2-971D-DEF42BA20519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1DD2-1F4D-4B34-9145-BBEB3CF9C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889B9E5-1DC1-41D2-971D-DEF42BA20519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A131DD2-1F4D-4B34-9145-BBEB3CF9C3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889B9E5-1DC1-41D2-971D-DEF42BA20519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A131DD2-1F4D-4B34-9145-BBEB3CF9C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B9E5-1DC1-41D2-971D-DEF42BA20519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1DD2-1F4D-4B34-9145-BBEB3CF9C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B9E5-1DC1-41D2-971D-DEF42BA20519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1DD2-1F4D-4B34-9145-BBEB3CF9C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B9E5-1DC1-41D2-971D-DEF42BA20519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1DD2-1F4D-4B34-9145-BBEB3CF9C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889B9E5-1DC1-41D2-971D-DEF42BA20519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A131DD2-1F4D-4B34-9145-BBEB3CF9C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&#1096;&#1082;&#1086;&#1083;&#1072;21.&#1088;&#1092;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1571612"/>
            <a:ext cx="4357718" cy="2428892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000099"/>
                </a:solidFill>
                <a:latin typeface="Batang" pitchFamily="18" charset="-127"/>
                <a:ea typeface="Batang" pitchFamily="18" charset="-127"/>
              </a:rPr>
              <a:t>Отчёт о выполнении плана мероприятий </a:t>
            </a:r>
            <a:br>
              <a:rPr lang="ru-RU" sz="3200" b="1" i="1" dirty="0" smtClean="0">
                <a:solidFill>
                  <a:srgbClr val="000099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3200" b="1" i="1" dirty="0" smtClean="0">
                <a:solidFill>
                  <a:srgbClr val="000099"/>
                </a:solidFill>
                <a:latin typeface="Batang" pitchFamily="18" charset="-127"/>
                <a:ea typeface="Batang" pitchFamily="18" charset="-127"/>
              </a:rPr>
              <a:t>фестиваля  </a:t>
            </a:r>
            <a:r>
              <a:rPr lang="ru-RU" sz="3200" b="1" i="1" dirty="0" smtClean="0">
                <a:solidFill>
                  <a:srgbClr val="000099"/>
                </a:solidFill>
                <a:latin typeface="Batang" pitchFamily="18" charset="-127"/>
                <a:ea typeface="Batang" pitchFamily="18" charset="-127"/>
              </a:rPr>
              <a:t>«Вместе ярче»</a:t>
            </a:r>
            <a:endParaRPr lang="ru-RU" sz="3200" b="1" i="1" dirty="0">
              <a:solidFill>
                <a:srgbClr val="000099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714884"/>
            <a:ext cx="5390340" cy="1143008"/>
          </a:xfrm>
        </p:spPr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общеобразовательное учреждение Полевского городского округа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«Политехнический лицей № 21 «Эрудит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Picture 14" descr="http://xn--21-6kc3bfr2e.xn--p1ai/templates/gk_elvesocial/images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42852"/>
            <a:ext cx="2786050" cy="2631194"/>
          </a:xfrm>
          <a:prstGeom prst="rect">
            <a:avLst/>
          </a:prstGeom>
          <a:noFill/>
        </p:spPr>
      </p:pic>
      <p:pic>
        <p:nvPicPr>
          <p:cNvPr id="9" name="Picture 2" descr="C:\Users\Юлия Павловна\Desktop\phpEUKkaI_Klassnyj-chas_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290"/>
            <a:ext cx="3333748" cy="1873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ПЛАН МЕРОПРИЯТИЙ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МАОУ ПГО «Политехнический лицей № 21 «Эрудит»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8676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Организационно-управленческая деятельность (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рабочая группа, приказ об утверждении плана)</a:t>
            </a:r>
          </a:p>
          <a:p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Мероприятия для обучающихся 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информационно-познавательная, проектно-исследовательская, поисковая и творческая деятельность, включение обучающихся и их родителей в  урочную и внеурочную деятельность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координатор всех дел школьный воспитательный центр)</a:t>
            </a:r>
          </a:p>
          <a:p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Юлия Павловна\Desktop\phpEUKkaI_Klassnyj-chas_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2" y="4429132"/>
            <a:ext cx="3333748" cy="1873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ru-RU" sz="3100" b="1" u="sng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воспитание ответственности в вопросах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энергосбережения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500174"/>
            <a:ext cx="685804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 smtClean="0"/>
              <a:t>Задачи:</a:t>
            </a:r>
          </a:p>
          <a:p>
            <a:r>
              <a:rPr lang="ru-RU" sz="1400" dirty="0" smtClean="0"/>
              <a:t>- привлечение внимания обучающихся к вопросам </a:t>
            </a:r>
            <a:r>
              <a:rPr lang="ru-RU" sz="1400" dirty="0" err="1" smtClean="0"/>
              <a:t>энегосбережнения</a:t>
            </a:r>
            <a:r>
              <a:rPr lang="ru-RU" sz="1400" dirty="0" smtClean="0"/>
              <a:t>;</a:t>
            </a:r>
          </a:p>
          <a:p>
            <a:pPr>
              <a:buFontTx/>
              <a:buChar char="-"/>
            </a:pPr>
            <a:r>
              <a:rPr lang="ru-RU" sz="1400" dirty="0" smtClean="0"/>
              <a:t>формирование навыков исследовательской и проектной деятельности на материале  фактов ;</a:t>
            </a:r>
          </a:p>
          <a:p>
            <a:pPr>
              <a:buFontTx/>
              <a:buChar char="-"/>
            </a:pPr>
            <a:r>
              <a:rPr lang="ru-RU" sz="1400" dirty="0" smtClean="0"/>
              <a:t> участие в конкурсах, посвященных  формированию личностных качеств по энергосбережению улучшению экологии родного края.</a:t>
            </a:r>
          </a:p>
          <a:p>
            <a:endParaRPr lang="ru-RU" sz="1400" b="1" u="sng" dirty="0" smtClean="0"/>
          </a:p>
          <a:p>
            <a:r>
              <a:rPr lang="ru-RU" sz="1400" b="1" u="sng" dirty="0" smtClean="0"/>
              <a:t>Планируемый </a:t>
            </a:r>
            <a:r>
              <a:rPr lang="ru-RU" sz="1400" b="1" u="sng" dirty="0" smtClean="0"/>
              <a:t>результат:</a:t>
            </a:r>
          </a:p>
          <a:p>
            <a:r>
              <a:rPr lang="ru-RU" sz="1400" i="1" u="sng" dirty="0" smtClean="0"/>
              <a:t>Для обучающихся </a:t>
            </a:r>
            <a:r>
              <a:rPr lang="ru-RU" sz="1400" dirty="0" smtClean="0"/>
              <a:t>– повышение уровня информационной и коммуникативной компетентности в вопросах энергосбережения</a:t>
            </a:r>
            <a:r>
              <a:rPr lang="ru-RU" sz="1400" i="1" dirty="0" smtClean="0"/>
              <a:t>; </a:t>
            </a:r>
          </a:p>
          <a:p>
            <a:r>
              <a:rPr lang="ru-RU" sz="1400" i="1" u="sng" dirty="0" smtClean="0"/>
              <a:t>Для педагогических работников </a:t>
            </a:r>
            <a:r>
              <a:rPr lang="ru-RU" sz="1400" dirty="0" smtClean="0"/>
              <a:t>– повышение уровня профессиональной компетентности по формированию навыков исследовательской и проектной деятельности; </a:t>
            </a:r>
            <a:r>
              <a:rPr lang="ru-RU" sz="1400" i="1" dirty="0" smtClean="0"/>
              <a:t>эффективности, результативности мониторинга сформированности личностных результатов у обучающихся  на материале по энергосбережению</a:t>
            </a:r>
            <a:r>
              <a:rPr lang="ru-RU" sz="1400" dirty="0" smtClean="0"/>
              <a:t>;</a:t>
            </a:r>
          </a:p>
          <a:p>
            <a:r>
              <a:rPr lang="ru-RU" sz="1400" u="sng" dirty="0" smtClean="0"/>
              <a:t>Для родителей (законных представителей) и социальных партнеров </a:t>
            </a:r>
            <a:r>
              <a:rPr lang="ru-RU" sz="1400" dirty="0" smtClean="0"/>
              <a:t>– создание условий совместной воспитательно-образовательной деятельности.</a:t>
            </a:r>
          </a:p>
        </p:txBody>
      </p:sp>
      <p:pic>
        <p:nvPicPr>
          <p:cNvPr id="17410" name="Picture 2" descr="C:\Users\Юлия Павловна\Desktop\phpEUKkaI_Klassnyj-chas_1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10252" y="0"/>
            <a:ext cx="3333748" cy="1873040"/>
          </a:xfrm>
          <a:prstGeom prst="rect">
            <a:avLst/>
          </a:prstGeom>
          <a:noFill/>
        </p:spPr>
      </p:pic>
      <p:pic>
        <p:nvPicPr>
          <p:cNvPr id="8" name="Picture 2" descr="C:\Users\Юлия Павловна\Desktop\phpEUKkaI_Klassnyj-chas_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2652" y="152400"/>
            <a:ext cx="3333748" cy="1873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121444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Сквозные курсы (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рамках плана внеурочной деятельности)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4362"/>
          </a:xfrm>
        </p:spPr>
        <p:txBody>
          <a:bodyPr/>
          <a:lstStyle/>
          <a:p>
            <a:r>
              <a:rPr lang="ru-RU" dirty="0" smtClean="0"/>
              <a:t>Программа курса внеурочной деятельности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i="1" dirty="0" smtClean="0"/>
              <a:t>«Умники и умницы» </a:t>
            </a:r>
            <a:r>
              <a:rPr lang="ru-RU" dirty="0" smtClean="0"/>
              <a:t>1-4 классы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b="1" i="1" dirty="0" smtClean="0"/>
              <a:t>«Лаборатория естественных наук»</a:t>
            </a:r>
            <a:r>
              <a:rPr lang="ru-RU" dirty="0" smtClean="0"/>
              <a:t> 5-7     классы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sz="2000" dirty="0" smtClean="0"/>
              <a:t>Оба курса легли в основу развития содержания образования и воспитания и мониторинга  формирования личностных результатов обучающихся, а в последствии – в оценку достижения результатов личностных результатов выпускников начальной и основной школы по формированию компетентностей в вопросах энергосбережения</a:t>
            </a:r>
            <a:endParaRPr lang="ru-RU" dirty="0"/>
          </a:p>
        </p:txBody>
      </p:sp>
      <p:pic>
        <p:nvPicPr>
          <p:cNvPr id="6" name="Picture 2" descr="C:\Users\Юлия Павловна\Desktop\phpEUKkaI_Klassnyj-chas_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2" y="4984960"/>
            <a:ext cx="3333748" cy="1873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663880" cy="3267744"/>
          </a:xfrm>
        </p:spPr>
        <p:txBody>
          <a:bodyPr>
            <a:norm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0" y="3786190"/>
            <a:ext cx="8215338" cy="2811162"/>
          </a:xfrm>
        </p:spPr>
        <p:txBody>
          <a:bodyPr>
            <a:normAutofit/>
          </a:bodyPr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Активно и результативно прошли мероприятия: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Единый классный час «До чего дошел прогресс?»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Познавательный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«Вместе ярче!»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Брейн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 ринг «Ресурсы Земли»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285728"/>
            <a:ext cx="236638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571480"/>
            <a:ext cx="203442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E:\фото\DSC_01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1357298"/>
            <a:ext cx="3737372" cy="2484894"/>
          </a:xfrm>
          <a:prstGeom prst="rect">
            <a:avLst/>
          </a:prstGeom>
          <a:noFill/>
        </p:spPr>
      </p:pic>
      <p:pic>
        <p:nvPicPr>
          <p:cNvPr id="7" name="Picture 2" descr="C:\Users\Юлия Павловна\Desktop\phpEUKkaI_Klassnyj-chas_1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4500570"/>
            <a:ext cx="3333748" cy="1873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14282" y="142852"/>
            <a:ext cx="8715436" cy="3429024"/>
          </a:xfrm>
        </p:spPr>
        <p:txBody>
          <a:bodyPr>
            <a:normAutofit/>
          </a:bodyPr>
          <a:lstStyle/>
          <a:p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57422" y="2928934"/>
            <a:ext cx="4929190" cy="3500462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Сотрудничество: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ПАО СТЗ Энергетический цех – тематические встречи с обучающимися и «живые уроки» на производстве.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900" dirty="0" smtClean="0"/>
          </a:p>
          <a:p>
            <a:r>
              <a:rPr lang="ru-RU" sz="1900" dirty="0" smtClean="0"/>
              <a:t> 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714752"/>
            <a:ext cx="1643074" cy="292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571796"/>
            <a:ext cx="2714644" cy="203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E:\фото\DSC_03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3809963" cy="2533159"/>
          </a:xfrm>
          <a:prstGeom prst="rect">
            <a:avLst/>
          </a:prstGeom>
          <a:noFill/>
        </p:spPr>
      </p:pic>
      <p:pic>
        <p:nvPicPr>
          <p:cNvPr id="2051" name="Picture 3" descr="E:\фото\DSC_07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14290"/>
            <a:ext cx="3882823" cy="2571768"/>
          </a:xfrm>
          <a:prstGeom prst="rect">
            <a:avLst/>
          </a:prstGeom>
          <a:noFill/>
        </p:spPr>
      </p:pic>
      <p:pic>
        <p:nvPicPr>
          <p:cNvPr id="10" name="Picture 2" descr="C:\Users\Юлия Павловна\Desktop\phpEUKkaI_Klassnyj-chas_1.jpeg"/>
          <p:cNvPicPr>
            <a:picLocks noChangeAspect="1" noChangeArrowheads="1"/>
          </p:cNvPicPr>
          <p:nvPr/>
        </p:nvPicPr>
        <p:blipFill>
          <a:blip r:embed="rId6"/>
          <a:srcRect l="25715" r="24999"/>
          <a:stretch>
            <a:fillRect/>
          </a:stretch>
        </p:blipFill>
        <p:spPr bwMode="auto">
          <a:xfrm>
            <a:off x="3428992" y="4714884"/>
            <a:ext cx="1643074" cy="1873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3300"/>
                </a:solidFill>
              </a:rPr>
              <a:t>Предложения</a:t>
            </a:r>
            <a:endParaRPr lang="ru-RU" sz="2400" b="1" dirty="0">
              <a:solidFill>
                <a:srgbClr val="FF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8676"/>
          </a:xfrm>
        </p:spPr>
        <p:txBody>
          <a:bodyPr/>
          <a:lstStyle/>
          <a:p>
            <a:r>
              <a:rPr lang="ru-RU" dirty="0" smtClean="0"/>
              <a:t>Организация и проведение семинара-презентации «Бульвар </a:t>
            </a:r>
            <a:r>
              <a:rPr lang="ru-RU" dirty="0" err="1" smtClean="0"/>
              <a:t>энергоэффективных</a:t>
            </a:r>
            <a:r>
              <a:rPr lang="ru-RU" dirty="0" smtClean="0"/>
              <a:t> технологий»</a:t>
            </a:r>
          </a:p>
          <a:p>
            <a:r>
              <a:rPr lang="ru-RU" dirty="0" smtClean="0"/>
              <a:t>Разработка методических рекомендаций для учителей по вопросам проведения мероприятий данной тематики</a:t>
            </a:r>
            <a:endParaRPr lang="ru-RU" dirty="0"/>
          </a:p>
        </p:txBody>
      </p:sp>
      <p:pic>
        <p:nvPicPr>
          <p:cNvPr id="4" name="Picture 2" descr="C:\Users\Юлия Павловна\Desktop\phpEUKkaI_Klassnyj-chas_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929066"/>
            <a:ext cx="3333748" cy="1873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лия Павловна\Desktop\phpEUKkaI_Klassnyj-chas_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2" y="4786322"/>
            <a:ext cx="3333748" cy="18730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71736" y="214290"/>
            <a:ext cx="4263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Страница группы фестиваля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714356"/>
            <a:ext cx="6858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http://21pol.uralschool.ru/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Юлия Павловна\Desktop\72517_14870048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13229">
            <a:off x="499041" y="1863092"/>
            <a:ext cx="3114604" cy="2076403"/>
          </a:xfrm>
          <a:prstGeom prst="rect">
            <a:avLst/>
          </a:prstGeom>
          <a:noFill/>
        </p:spPr>
      </p:pic>
      <p:pic>
        <p:nvPicPr>
          <p:cNvPr id="1027" name="Picture 3" descr="C:\Users\Юлия Павловна\Desktop\yarch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47373">
            <a:off x="5730234" y="1893240"/>
            <a:ext cx="2857551" cy="2143164"/>
          </a:xfrm>
          <a:prstGeom prst="rect">
            <a:avLst/>
          </a:prstGeom>
          <a:noFill/>
        </p:spPr>
      </p:pic>
      <p:pic>
        <p:nvPicPr>
          <p:cNvPr id="1028" name="Picture 4" descr="C:\Users\Юлия Павловна\Desktop\vya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3857628"/>
            <a:ext cx="1995055" cy="2664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1834</TotalTime>
  <Words>313</Words>
  <Application>Microsoft Office PowerPoint</Application>
  <PresentationFormat>Экран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Городская</vt:lpstr>
      <vt:lpstr>Отчёт о выполнении плана мероприятий  фестиваля  «Вместе ярче»</vt:lpstr>
      <vt:lpstr>ПЛАН МЕРОПРИЯТИЙ МАОУ ПГО «Политехнический лицей № 21 «Эрудит»   </vt:lpstr>
      <vt:lpstr>Цель :  воспитание ответственности в вопросах  энергосбережения </vt:lpstr>
      <vt:lpstr>Сквозные курсы (в рамках плана внеурочной деятельности)</vt:lpstr>
      <vt:lpstr> </vt:lpstr>
      <vt:lpstr>Слайд 6</vt:lpstr>
      <vt:lpstr>Предложения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ПЛАНЕТА УСПЕХА</dc:title>
  <dc:creator>User</dc:creator>
  <cp:lastModifiedBy>Юлия Павловна</cp:lastModifiedBy>
  <cp:revision>201</cp:revision>
  <dcterms:created xsi:type="dcterms:W3CDTF">2016-11-29T14:57:25Z</dcterms:created>
  <dcterms:modified xsi:type="dcterms:W3CDTF">2018-10-31T04:47:07Z</dcterms:modified>
</cp:coreProperties>
</file>