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3" r:id="rId3"/>
    <p:sldId id="264" r:id="rId4"/>
    <p:sldId id="257" r:id="rId5"/>
    <p:sldId id="265" r:id="rId6"/>
    <p:sldId id="266" r:id="rId7"/>
    <p:sldId id="267" r:id="rId8"/>
    <p:sldId id="268" r:id="rId9"/>
    <p:sldId id="259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57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8" y="1071546"/>
            <a:ext cx="9101142" cy="200026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профессия</a:t>
            </a:r>
            <a:br>
              <a:rPr lang="ru-RU" sz="5400" dirty="0" smtClean="0"/>
            </a:br>
            <a:r>
              <a:rPr lang="ru-RU" sz="5400" dirty="0" smtClean="0"/>
              <a:t>Врач-Нейрохирург</a:t>
            </a:r>
            <a:r>
              <a:rPr lang="ru-RU" sz="6600" dirty="0" smtClean="0"/>
              <a:t> </a:t>
            </a:r>
            <a:endParaRPr lang="ru-RU" sz="6600" dirty="0"/>
          </a:p>
        </p:txBody>
      </p:sp>
      <p:pic>
        <p:nvPicPr>
          <p:cNvPr id="4" name="Picture 2" descr="https://xn----7sbbmwdimhtcb5aabbrd6w.xn--p1ai/800/600/https/fm.cnbc.com/applications/cnbc.com/resources/img/editorial/2012/07/05/48084308-doctor-mri-xrays-getty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71811"/>
            <a:ext cx="5479152" cy="335758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42852"/>
            <a:ext cx="9101142" cy="92867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" sz="2000" dirty="0" smtClean="0">
                <a:latin typeface="Arial" pitchFamily="34" charset="0"/>
                <a:cs typeface="Arial" pitchFamily="34" charset="0"/>
              </a:rPr>
              <a:t>Муниципальное автономное общеобразовательное учреждение Полевского городского округа “Политехнический Лицей №21 “Эрудит”</a:t>
            </a:r>
            <a:endParaRPr kumimoji="0" lang="ru-RU" sz="20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57832" y="6072206"/>
            <a:ext cx="3886168" cy="78579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ru" dirty="0" smtClean="0">
                <a:latin typeface="Arial" pitchFamily="34" charset="0"/>
                <a:cs typeface="Arial" pitchFamily="34" charset="0"/>
              </a:rPr>
              <a:t>Исполнитель:</a:t>
            </a:r>
          </a:p>
          <a:p>
            <a:pPr lvl="0" algn="r">
              <a:spcBef>
                <a:spcPct val="0"/>
              </a:spcBef>
            </a:pPr>
            <a:r>
              <a:rPr lang="ru" dirty="0" smtClean="0">
                <a:latin typeface="Arial" pitchFamily="34" charset="0"/>
                <a:cs typeface="Arial" pitchFamily="34" charset="0"/>
              </a:rPr>
              <a:t>Имамова </a:t>
            </a:r>
            <a:r>
              <a:rPr lang="ru" dirty="0" smtClean="0">
                <a:latin typeface="Arial" pitchFamily="34" charset="0"/>
                <a:cs typeface="Arial" pitchFamily="34" charset="0"/>
              </a:rPr>
              <a:t>Елизавета, 9 класс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928670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Востребованность профессии</a:t>
            </a:r>
            <a:endParaRPr lang="ru-RU" sz="3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928670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Профессия врача-нейрохирурга является весьма перспективной как с профессиональной, так и с финансовой точки зрения, поэтому недостатка в открытых вакансиях нет.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928802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Высококвалифицированные нейрохирурги крайне востребованы в крупных больничных комплексах, и центрах, специализированных отделениях всевозможных лечебно-профилактических учреждений.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3542" t="22500" r="29687" b="29166"/>
          <a:stretch>
            <a:fillRect/>
          </a:stretch>
        </p:blipFill>
        <p:spPr bwMode="auto">
          <a:xfrm>
            <a:off x="1214414" y="3071810"/>
            <a:ext cx="6715172" cy="357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Востребованность профессии в полевском</a:t>
            </a:r>
            <a:endParaRPr lang="ru-RU" sz="3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928670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На сегодняшний день в Полевском можно </a:t>
            </a:r>
            <a:r>
              <a:rPr lang="ru-RU" sz="2400" dirty="0" smtClean="0"/>
              <a:t>попасть </a:t>
            </a:r>
            <a:r>
              <a:rPr lang="ru-RU" sz="2400" dirty="0" smtClean="0"/>
              <a:t>на прием к врачу-нейрохирургу только платно. Важно, чтобы любой полевчанин, который нуждается в помощи, мог посетить данного специалиста как в государственной клинике, так и в частном медицинском центре.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0937" t="20833" r="30208" b="40000"/>
          <a:stretch>
            <a:fillRect/>
          </a:stretch>
        </p:blipFill>
        <p:spPr bwMode="auto">
          <a:xfrm>
            <a:off x="571472" y="3071810"/>
            <a:ext cx="807249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ru-RU" sz="3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Это важно!</a:t>
            </a:r>
            <a:endParaRPr lang="ru-RU" sz="3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928670"/>
            <a:ext cx="864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Профессия врача-нейрохирурга</a:t>
            </a:r>
            <a:r>
              <a:rPr lang="ru-RU" sz="2800" dirty="0" smtClean="0"/>
              <a:t> может привлечь многих, так как результатом работы специалиста является существенное улучшение качества жизни пациентов и возвращение им возможности свободно двигаться, мыслить, жить полной </a:t>
            </a:r>
            <a:r>
              <a:rPr lang="ru-RU" sz="2800" dirty="0" smtClean="0"/>
              <a:t>жизнью.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0417" t="28333" r="29166" b="25000"/>
          <a:stretch>
            <a:fillRect/>
          </a:stretch>
        </p:blipFill>
        <p:spPr bwMode="auto">
          <a:xfrm>
            <a:off x="2857488" y="3714752"/>
            <a:ext cx="6000792" cy="289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857364"/>
          </a:xfrm>
          <a:ln>
            <a:noFill/>
          </a:ln>
        </p:spPr>
        <p:txBody>
          <a:bodyPr>
            <a:normAutofit fontScale="90000"/>
          </a:bodyPr>
          <a:lstStyle/>
          <a:p>
            <a:pPr algn="just"/>
            <a:r>
              <a:rPr lang="ru-RU" sz="3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Нейрохирургия -</a:t>
            </a:r>
            <a:r>
              <a:rPr lang="ru-RU" dirty="0" smtClean="0">
                <a:solidFill>
                  <a:srgbClr val="0099CC"/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</a:rPr>
              <a:t>специальная область медицины, связанная с диагностическими мероприятиями и оперативным лечением объемных образований (таких как опухоли и гематомы), инфекций, пороков развития, дегенеративных изменений, травм, а также других хирургических 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</a:rPr>
              <a:t>заболеваний центральной, периферической 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</a:rPr>
              <a:t>и вегетативной нервной 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</a:rPr>
              <a:t>системы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2844" y="2000240"/>
            <a:ext cx="8858312" cy="785818"/>
          </a:xfrm>
          <a:prstGeom prst="rect">
            <a:avLst/>
          </a:prstGeom>
          <a:ln>
            <a:noFill/>
          </a:ln>
        </p:spPr>
        <p:txBody>
          <a:bodyPr vert="horz" lIns="45720" rIns="4572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Основоположники</a:t>
            </a:r>
            <a:r>
              <a:rPr kumimoji="0" lang="ru-RU" sz="3600" b="1" i="0" u="none" strike="noStrike" kern="1200" cap="all" spc="0" normalizeH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мировой нейрохирургии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https://neuro-rostov.ru/img/cushing.jpg"/>
          <p:cNvPicPr>
            <a:picLocks noChangeAspect="1" noChangeArrowheads="1"/>
          </p:cNvPicPr>
          <p:nvPr/>
        </p:nvPicPr>
        <p:blipFill>
          <a:blip r:embed="rId2"/>
          <a:srcRect t="4738" b="5238"/>
          <a:stretch>
            <a:fillRect/>
          </a:stretch>
        </p:blipFill>
        <p:spPr bwMode="auto">
          <a:xfrm>
            <a:off x="428596" y="2643182"/>
            <a:ext cx="2000264" cy="2714644"/>
          </a:xfrm>
          <a:prstGeom prst="rect">
            <a:avLst/>
          </a:prstGeom>
          <a:noFill/>
        </p:spPr>
      </p:pic>
      <p:pic>
        <p:nvPicPr>
          <p:cNvPr id="9" name="Picture 10" descr="https://avatars.mds.yandex.net/i?id=e965a8977efa1bda65517ed879b2293caa49ff8f-10597937-images-thumbs&amp;n=13"/>
          <p:cNvPicPr>
            <a:picLocks noChangeAspect="1" noChangeArrowheads="1"/>
          </p:cNvPicPr>
          <p:nvPr/>
        </p:nvPicPr>
        <p:blipFill>
          <a:blip r:embed="rId3"/>
          <a:srcRect t="4688" b="8593"/>
          <a:stretch>
            <a:fillRect/>
          </a:stretch>
        </p:blipFill>
        <p:spPr bwMode="auto">
          <a:xfrm>
            <a:off x="3214678" y="2643182"/>
            <a:ext cx="2085975" cy="2643206"/>
          </a:xfrm>
          <a:prstGeom prst="rect">
            <a:avLst/>
          </a:prstGeom>
          <a:noFill/>
        </p:spPr>
      </p:pic>
      <p:pic>
        <p:nvPicPr>
          <p:cNvPr id="10" name="Picture 12" descr="https://avatars.mds.yandex.net/i?id=343f9a8b1dc249f6407367815358582e93050e58-10639895-images-thumbs&amp;n=13"/>
          <p:cNvPicPr>
            <a:picLocks noChangeAspect="1" noChangeArrowheads="1"/>
          </p:cNvPicPr>
          <p:nvPr/>
        </p:nvPicPr>
        <p:blipFill>
          <a:blip r:embed="rId4"/>
          <a:srcRect r="13677"/>
          <a:stretch>
            <a:fillRect/>
          </a:stretch>
        </p:blipFill>
        <p:spPr bwMode="auto">
          <a:xfrm>
            <a:off x="6000760" y="2643182"/>
            <a:ext cx="2643206" cy="257176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282" y="5357826"/>
            <a:ext cx="221457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Гарвей </a:t>
            </a:r>
            <a:r>
              <a:rPr lang="ru-RU" sz="1600" b="1" i="1" dirty="0" smtClean="0"/>
              <a:t>Кушинг -</a:t>
            </a:r>
            <a:r>
              <a:rPr lang="ru-RU" sz="1600" dirty="0" smtClean="0"/>
              <a:t>известный нейрохирург и пионер </a:t>
            </a:r>
            <a:r>
              <a:rPr lang="ru-RU" sz="1600" dirty="0" smtClean="0"/>
              <a:t>хирургии</a:t>
            </a:r>
          </a:p>
          <a:p>
            <a:r>
              <a:rPr lang="ru-RU" sz="1600" dirty="0" smtClean="0"/>
              <a:t>мозга</a:t>
            </a:r>
            <a:r>
              <a:rPr lang="ru-RU" sz="1600" b="1" i="1" dirty="0" smtClean="0"/>
              <a:t> </a:t>
            </a:r>
            <a:endParaRPr lang="ru-RU" sz="1600" b="1" i="1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43240" y="5257562"/>
            <a:ext cx="221457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Федор </a:t>
            </a:r>
            <a:r>
              <a:rPr lang="ru-RU" sz="1600" b="1" i="1" dirty="0" smtClean="0"/>
              <a:t>Краузе -</a:t>
            </a:r>
            <a:r>
              <a:rPr lang="ru-RU" sz="1600" dirty="0" smtClean="0"/>
              <a:t>немецкий хирург, один из основоположников немецкой нейрохирургии</a:t>
            </a:r>
            <a:r>
              <a:rPr lang="ru-RU" sz="1600" b="1" i="1" dirty="0" smtClean="0"/>
              <a:t>  </a:t>
            </a:r>
            <a:endParaRPr lang="ru-RU" sz="1600" b="1" i="1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86512" y="5214950"/>
            <a:ext cx="221457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Николай  </a:t>
            </a:r>
            <a:r>
              <a:rPr lang="ru-RU" sz="1600" b="1" i="1" dirty="0" smtClean="0"/>
              <a:t>Бурденко -</a:t>
            </a:r>
            <a:r>
              <a:rPr lang="ru-RU" sz="1600" dirty="0" smtClean="0"/>
              <a:t>русский и советский </a:t>
            </a:r>
            <a:r>
              <a:rPr lang="ru-RU" sz="1600" dirty="0" smtClean="0"/>
              <a:t>хирург, </a:t>
            </a:r>
            <a:r>
              <a:rPr lang="ru-RU" sz="1600" dirty="0" smtClean="0"/>
              <a:t>основоположник российской нейрохирургии</a:t>
            </a:r>
          </a:p>
          <a:p>
            <a:r>
              <a:rPr lang="ru-RU" sz="1600" b="1" i="1" dirty="0" smtClean="0"/>
              <a:t>  </a:t>
            </a:r>
            <a:endParaRPr lang="ru-RU" sz="1600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357950" cy="85723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История </a:t>
            </a:r>
            <a:r>
              <a:rPr lang="ru-RU" sz="3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нейрохирургии</a:t>
            </a:r>
            <a:endParaRPr lang="ru-RU" sz="32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857232"/>
            <a:ext cx="40005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Выделение нейрохирургии в отдельную медицинскую специальность произошло на рубеже XIX и XX веков, но корни ее уходят в глубокую древность. Так, в оставшемся от цивилизации инков Перуанском некрополе примерно 10% черепов имеют следы трепанации, причем характер костных изменений указывает на то, что большинство больных успешно переносили операцию. Около трети трепанаций выполнялось по поводу черепно-мозговых </a:t>
            </a:r>
            <a:r>
              <a:rPr lang="ru-RU" dirty="0" smtClean="0"/>
              <a:t>повреждений.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Современная </a:t>
            </a:r>
            <a:r>
              <a:rPr lang="ru-RU" dirty="0" smtClean="0"/>
              <a:t>нейрохирургия считается новой областью медицины, которая в настоящее время выделилась из «общей хирургии».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88420" name="Picture 4" descr="https://fb.ru/misc/i/gallery/53160/30357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929066"/>
            <a:ext cx="3957080" cy="264320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0417" t="24167" r="28125" b="27500"/>
          <a:stretch>
            <a:fillRect/>
          </a:stretch>
        </p:blipFill>
        <p:spPr bwMode="auto">
          <a:xfrm>
            <a:off x="4202461" y="1000108"/>
            <a:ext cx="494153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929618" cy="642942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Кто такой нейрохирург</a:t>
            </a:r>
            <a:r>
              <a:rPr lang="ru-RU" sz="3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64331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Врач-нейрохирург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– диагностирует и лечит заболевания, вызванные последствиями черепно-мозговых травм, инсультами или патологиями нервной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системы.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/>
              <a:t>К </a:t>
            </a:r>
            <a:r>
              <a:rPr lang="ru-RU" dirty="0" smtClean="0"/>
              <a:t>этому врачу обращаются для лечения вертеброгенных болевых синдромов, дегенеративных изменений позвоночника, синдрома Меньера, болезни Паркинсона и сенильной деменции.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071546"/>
            <a:ext cx="43577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Врач-нейрохирург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это специалист в области профилактики и лечения болезней центральной и периферической нервной систем организма. Он работает с пациентами, имеющими заболевания головного и спинного мозга, врожденные и приобретенные пороки развития позвоночника, сосудистые патологии.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s://cdn.profile.ru/wp-content/uploads/2021/06/mozg-issledovaniya-izuchenie-uchen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14422"/>
            <a:ext cx="4191031" cy="235745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4583" t="15000" r="33333" b="20000"/>
          <a:stretch>
            <a:fillRect/>
          </a:stretch>
        </p:blipFill>
        <p:spPr bwMode="auto">
          <a:xfrm>
            <a:off x="500034" y="3714752"/>
            <a:ext cx="3714776" cy="289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785794"/>
          </a:xfrm>
        </p:spPr>
        <p:txBody>
          <a:bodyPr>
            <a:normAutofit fontScale="90000"/>
          </a:bodyPr>
          <a:lstStyle/>
          <a:p>
            <a:r>
              <a:rPr lang="ru-RU" sz="3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Должностные обязанности нейрохирурга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71480"/>
            <a:ext cx="9144000" cy="6267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Нейрохирург </a:t>
            </a:r>
            <a:r>
              <a:rPr lang="ru-RU" sz="1400" dirty="0" smtClean="0"/>
              <a:t>может осуществлять прием как амбулаторно, так и в условиях стационара. Во время проведения первичного осмотра врач оценивает работу вестибулярного аппарата и реакции организма на различные раздражители, определяет спектр дальнейшего обследования и направляет пациента на компьютерную или магнитно-резонансную томографию.</a:t>
            </a:r>
          </a:p>
          <a:p>
            <a:pPr algn="just"/>
            <a:r>
              <a:rPr lang="ru-RU" sz="1400" dirty="0" smtClean="0"/>
              <a:t>Для </a:t>
            </a:r>
            <a:r>
              <a:rPr lang="ru-RU" sz="1400" dirty="0" smtClean="0"/>
              <a:t>исключения врожденных аномалий развития он проводит опрос о предрасположенности пациента к различным наследственным заболеваниям. После получения результатов исследований и подтверждения диагноза врач принимает решение о необходимости нейрохирургического лечения. В случае необходимости оперативного вмешательства он проводит микрохирургические операции, а также контролирует функциональное состояние пациента до момента полного восстановления.</a:t>
            </a:r>
          </a:p>
          <a:p>
            <a:pPr algn="just"/>
            <a:r>
              <a:rPr lang="ru-RU" sz="1400" dirty="0" smtClean="0"/>
              <a:t>Нейрохирург </a:t>
            </a:r>
            <a:r>
              <a:rPr lang="ru-RU" sz="1400" dirty="0" smtClean="0"/>
              <a:t>специализируется на лечении патологических состояний центральной и периферической нервной системы, к которым можно отнести: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/>
              <a:t>гидроцефалия;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/>
              <a:t>субдуральные гидромы;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/>
              <a:t>сосудистые заболевания спинного мозга;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/>
              <a:t>компрессионные синдромы;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/>
              <a:t>ишемический и геморрагический инсульт головного мозга;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/>
              <a:t>синдром повышенного внутричерепного давления;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/>
              <a:t>опухоли головного и спинного мозга, а также их оболочек;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/>
              <a:t>дислокации (вклинения) головного мозга;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/>
              <a:t>эпилепсия;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/>
              <a:t>аневризмы сосудов головного мозга;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/>
              <a:t>аномалии развития сосудов головного мозга;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/>
              <a:t>черепно-мозговые травмы (сотрясение, контузия, </a:t>
            </a:r>
            <a:r>
              <a:rPr lang="ru-RU" sz="1400" dirty="0" err="1" smtClean="0"/>
              <a:t>сдавление</a:t>
            </a:r>
            <a:r>
              <a:rPr lang="ru-RU" sz="1400" dirty="0" smtClean="0"/>
              <a:t>, переломы костей черепа);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/>
              <a:t>внутричерепные гематомы;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/>
              <a:t>спинномозговые грыжи;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/>
              <a:t>грыжи межпозвоночных дискокаротидно-кавернозное соустье;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/>
              <a:t>пневмоцефалия;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/>
              <a:t>абсцесс головного мозга и другое.</a:t>
            </a:r>
            <a:endParaRPr lang="ru-RU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1458" t="19166" r="28125" b="18333"/>
          <a:stretch>
            <a:fillRect/>
          </a:stretch>
        </p:blipFill>
        <p:spPr bwMode="auto">
          <a:xfrm>
            <a:off x="5643570" y="2857496"/>
            <a:ext cx="331472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 l="11458" t="15000" r="27083" b="42500"/>
          <a:stretch>
            <a:fillRect/>
          </a:stretch>
        </p:blipFill>
        <p:spPr bwMode="auto">
          <a:xfrm>
            <a:off x="5643570" y="5530357"/>
            <a:ext cx="3071802" cy="132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785794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Особенности профессии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857232"/>
            <a:ext cx="44291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Профессия врача-нейрохирурга </a:t>
            </a:r>
            <a:r>
              <a:rPr lang="ru-RU" dirty="0" smtClean="0"/>
              <a:t>имеет ряд специфических особенностей, первая из которых заключается в том, что он работает с процессами, требующими срочного хирургического вмешательства. Подавляющее большинство нейрогенных патологий относят к крайне тяжелым, и основной задачей специалиста в данном случае является купирование некротических проявлений и сохранение когнитивных и двигательных функций, что особенно характерно для травматических повреждений. Подавляющее большинство пациентов нейрохирурга — не в состоянии пройти опрос и квалифицированный специалист должен уметь диагностировать заболевание без вербального контакта.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6458" t="10000" r="12500" b="20000"/>
          <a:stretch>
            <a:fillRect/>
          </a:stretch>
        </p:blipFill>
        <p:spPr bwMode="auto">
          <a:xfrm>
            <a:off x="357158" y="1643050"/>
            <a:ext cx="4286280" cy="367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785794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Ответственность нейрохирурга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85794"/>
            <a:ext cx="8715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Так как основная часть пациентов </a:t>
            </a:r>
            <a:r>
              <a:rPr lang="ru-RU" b="1" dirty="0" smtClean="0"/>
              <a:t>нейрохирурга</a:t>
            </a:r>
            <a:r>
              <a:rPr lang="ru-RU" dirty="0" smtClean="0"/>
              <a:t> — люди, имеющие также и хронические заболевания (иногда не только профильные для этого специалиста), врач должен быть крайне внимателен, учитывая в лечении все возможные побочные действия, которые могут хирургические манипуляции на ослабленный организм пациента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333685"/>
            <a:ext cx="46434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 smtClean="0"/>
              <a:t>ходе профессиональной деятельности врач-нейрохирург: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исследует патологические процессы нервных тканей;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выявляет очаги поражения, способные привести к серьезным последствиям;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проводит диагностические манипуляции и у устанавливает причину заболевания;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осуществляет хирургическое лечение пациентов, в том числе срочное;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ведет больных, находящихся в стационаре;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назначает лекарственные средства и контролирует правильность их применения.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2481" t="15000" r="35416" b="20000"/>
          <a:stretch>
            <a:fillRect/>
          </a:stretch>
        </p:blipFill>
        <p:spPr bwMode="auto">
          <a:xfrm>
            <a:off x="4709656" y="2500306"/>
            <a:ext cx="422003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785794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Плюсы и минусы профессии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000108"/>
            <a:ext cx="450059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 преимуществам профессии нейрохирурга можно отнести: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 smtClean="0"/>
              <a:t>высокая </a:t>
            </a:r>
            <a:r>
              <a:rPr lang="ru-RU" sz="1600" dirty="0" smtClean="0"/>
              <a:t>востребованность — хороших специалистов в данной области всегда не хватает, в связи с чем существует большой выбор вакантных </a:t>
            </a:r>
            <a:r>
              <a:rPr lang="ru-RU" sz="1600" dirty="0" smtClean="0"/>
              <a:t>мест;</a:t>
            </a:r>
            <a:endParaRPr lang="ru-RU" sz="1600" dirty="0" smtClean="0"/>
          </a:p>
          <a:p>
            <a:pPr lvl="0">
              <a:buFont typeface="Wingdings" pitchFamily="2" charset="2"/>
              <a:buChar char="ü"/>
            </a:pPr>
            <a:r>
              <a:rPr lang="ru-RU" sz="1600" dirty="0" smtClean="0"/>
              <a:t>достойная </a:t>
            </a:r>
            <a:r>
              <a:rPr lang="ru-RU" sz="1600" dirty="0" smtClean="0"/>
              <a:t>заработная плата — врачу-нейрохирургу, как правило, предлагаются комфортные условия труда, особенно в частных </a:t>
            </a:r>
            <a:r>
              <a:rPr lang="ru-RU" sz="1600" dirty="0" smtClean="0"/>
              <a:t>клиниках;</a:t>
            </a:r>
            <a:endParaRPr lang="ru-RU" sz="1600" dirty="0" smtClean="0"/>
          </a:p>
          <a:p>
            <a:pPr lvl="0">
              <a:buFont typeface="Wingdings" pitchFamily="2" charset="2"/>
              <a:buChar char="ü"/>
            </a:pPr>
            <a:r>
              <a:rPr lang="ru-RU" sz="1600" dirty="0" smtClean="0"/>
              <a:t>карьерный </a:t>
            </a:r>
            <a:r>
              <a:rPr lang="ru-RU" sz="1600" dirty="0" smtClean="0"/>
              <a:t>рост — при регулярном повышении квалификации, нейрохирург может возглавить отделение государственной клиники или открыть собственный профильный медицинский центр.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3811012"/>
            <a:ext cx="44291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При явных плюсах, профессия нейрохирурга имеет ряд очевидных недостатков, среди которых: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 smtClean="0"/>
              <a:t>высокая </a:t>
            </a:r>
            <a:r>
              <a:rPr lang="ru-RU" sz="1600" dirty="0" smtClean="0"/>
              <a:t>ответственность за здоровье и психологическое состояние </a:t>
            </a:r>
            <a:r>
              <a:rPr lang="ru-RU" sz="1600" dirty="0" smtClean="0"/>
              <a:t>пациента;</a:t>
            </a:r>
            <a:endParaRPr lang="ru-RU" sz="1600" dirty="0" smtClean="0"/>
          </a:p>
          <a:p>
            <a:pPr lvl="0">
              <a:buFont typeface="Wingdings" pitchFamily="2" charset="2"/>
              <a:buChar char="ü"/>
            </a:pPr>
            <a:r>
              <a:rPr lang="ru-RU" sz="1600" dirty="0" smtClean="0"/>
              <a:t>постоянное </a:t>
            </a:r>
            <a:r>
              <a:rPr lang="ru-RU" sz="1600" dirty="0" smtClean="0"/>
              <a:t>нервное напряжение, крайне высокий уровень </a:t>
            </a:r>
            <a:r>
              <a:rPr lang="ru-RU" sz="1600" dirty="0" smtClean="0"/>
              <a:t>стресса;</a:t>
            </a:r>
            <a:endParaRPr lang="ru-RU" sz="1600" dirty="0" smtClean="0"/>
          </a:p>
          <a:p>
            <a:pPr lvl="0">
              <a:buFont typeface="Wingdings" pitchFamily="2" charset="2"/>
              <a:buChar char="ü"/>
            </a:pPr>
            <a:r>
              <a:rPr lang="ru-RU" sz="1600" dirty="0" smtClean="0"/>
              <a:t>непрерывное </a:t>
            </a:r>
            <a:r>
              <a:rPr lang="ru-RU" sz="1600" dirty="0" smtClean="0"/>
              <a:t>обучение в рамках выбранной </a:t>
            </a:r>
            <a:r>
              <a:rPr lang="ru-RU" sz="1600" dirty="0" smtClean="0"/>
              <a:t>профессии;</a:t>
            </a:r>
            <a:endParaRPr lang="ru-RU" sz="1600" dirty="0" smtClean="0"/>
          </a:p>
          <a:p>
            <a:pPr lvl="0">
              <a:buFont typeface="Wingdings" pitchFamily="2" charset="2"/>
              <a:buChar char="ü"/>
            </a:pPr>
            <a:r>
              <a:rPr lang="ru-RU" sz="1600" dirty="0" smtClean="0"/>
              <a:t>высокий </a:t>
            </a:r>
            <a:r>
              <a:rPr lang="ru-RU" sz="1600" dirty="0" smtClean="0"/>
              <a:t>уровень физической нагрузки при многочасовых </a:t>
            </a:r>
            <a:r>
              <a:rPr lang="ru-RU" sz="1600" dirty="0" smtClean="0"/>
              <a:t>операциях;</a:t>
            </a:r>
            <a:endParaRPr lang="ru-RU" sz="1600" dirty="0" smtClean="0"/>
          </a:p>
          <a:p>
            <a:pPr lvl="0">
              <a:buFont typeface="Wingdings" pitchFamily="2" charset="2"/>
              <a:buChar char="ü"/>
            </a:pPr>
            <a:r>
              <a:rPr lang="ru-RU" sz="1600" dirty="0" smtClean="0"/>
              <a:t>может </a:t>
            </a:r>
            <a:r>
              <a:rPr lang="ru-RU" sz="1600" dirty="0" smtClean="0"/>
              <a:t>привести к выгоранию.</a:t>
            </a:r>
            <a:endParaRPr lang="ru-RU" sz="1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19791" t="13333" r="36979" b="17500"/>
          <a:stretch>
            <a:fillRect/>
          </a:stretch>
        </p:blipFill>
        <p:spPr bwMode="auto">
          <a:xfrm>
            <a:off x="5214942" y="714356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ru-RU" sz="3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Умения и </a:t>
            </a:r>
            <a:r>
              <a:rPr lang="ru-RU" sz="3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знания врача-нейрохирурга</a:t>
            </a:r>
            <a:endParaRPr lang="ru-RU" sz="3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000108"/>
            <a:ext cx="42148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Умения: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Фокусировка 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задачах;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Скорость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реакции;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Внимательность к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мелочам;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Хорошая память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071810"/>
            <a:ext cx="50720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Знания: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Химии/биологии;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Знание английского языка 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латыни;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Физики;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области анатомии 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физиологии;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современных способах диагностики и лечения заболеваний</a:t>
            </a:r>
          </a:p>
        </p:txBody>
      </p:sp>
      <p:pic>
        <p:nvPicPr>
          <p:cNvPr id="189444" name="Picture 4" descr="https://mcponutriev.ru/upload/iblock/dc6/z88c3bhqq2x5e533yo080uhqu7xzj98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643050"/>
            <a:ext cx="3862523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269</TotalTime>
  <Words>896</Words>
  <PresentationFormat>Экран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профессия Врач-Нейрохирург </vt:lpstr>
      <vt:lpstr>Нейрохирургия - специальная область медицины, связанная с диагностическими мероприятиями и оперативным лечением объемных образований (таких как опухоли и гематомы), инфекций, пороков развития, дегенеративных изменений, травм, а также других хирургических заболеваний центральной, периферической и вегетативной нервной системы</vt:lpstr>
      <vt:lpstr>История нейрохирургии</vt:lpstr>
      <vt:lpstr>Кто такой нейрохирург?</vt:lpstr>
      <vt:lpstr>Должностные обязанности нейрохирурга</vt:lpstr>
      <vt:lpstr>Особенности профессии</vt:lpstr>
      <vt:lpstr>Ответственность нейрохирурга</vt:lpstr>
      <vt:lpstr>Плюсы и минусы профессии</vt:lpstr>
      <vt:lpstr>Умения и знания врача-нейрохирурга</vt:lpstr>
      <vt:lpstr>Востребованность профессии</vt:lpstr>
      <vt:lpstr>Востребованность профессии в полевском</vt:lpstr>
      <vt:lpstr>Это важно!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Нейрохирург</dc:title>
  <dc:creator>User</dc:creator>
  <cp:lastModifiedBy>IOC3</cp:lastModifiedBy>
  <cp:revision>31</cp:revision>
  <dcterms:created xsi:type="dcterms:W3CDTF">2023-12-07T08:05:31Z</dcterms:created>
  <dcterms:modified xsi:type="dcterms:W3CDTF">2023-12-11T10:04:00Z</dcterms:modified>
</cp:coreProperties>
</file>