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20"/>
  </p:notesMasterIdLst>
  <p:sldIdLst>
    <p:sldId id="256" r:id="rId2"/>
    <p:sldId id="265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58" r:id="rId12"/>
    <p:sldId id="263" r:id="rId13"/>
    <p:sldId id="259" r:id="rId14"/>
    <p:sldId id="264" r:id="rId15"/>
    <p:sldId id="266" r:id="rId16"/>
    <p:sldId id="261" r:id="rId17"/>
    <p:sldId id="260" r:id="rId18"/>
    <p:sldId id="262" r:id="rId19"/>
  </p:sldIdLst>
  <p:sldSz cx="9144000" cy="5143500" type="screen16x9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mfortaa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F51C429-1821-473A-B227-A355DC8BAB18}">
          <p14:sldIdLst>
            <p14:sldId id="256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58"/>
            <p14:sldId id="263"/>
            <p14:sldId id="259"/>
            <p14:sldId id="264"/>
            <p14:sldId id="266"/>
          </p14:sldIdLst>
        </p14:section>
        <p14:section name="Раздел без заголовка" id="{D9F3B248-75A3-4347-8ECF-25CA06C115B8}">
          <p14:sldIdLst>
            <p14:sldId id="261"/>
            <p14:sldId id="260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057"/>
    <a:srgbClr val="16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C88F51-022A-4A36-8402-979CEE9A4767}">
  <a:tblStyle styleId="{72C88F51-022A-4A36-8402-979CEE9A476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47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55375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670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2679289c3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2679289c3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339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2679289c37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2679289c37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589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2679289c37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2679289c37_2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392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679289c37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679289c37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698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2679289c37_2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2679289c37_2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796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9A4A4"/>
              </a:buClr>
              <a:buSzPts val="1800"/>
              <a:buNone/>
              <a:defRPr sz="1800">
                <a:solidFill>
                  <a:srgbClr val="89A4A4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A4A4"/>
              </a:buClr>
              <a:buSzPts val="1500"/>
              <a:buNone/>
              <a:defRPr sz="1500">
                <a:solidFill>
                  <a:srgbClr val="89A4A4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A4A4"/>
              </a:buClr>
              <a:buSzPts val="1400"/>
              <a:buNone/>
              <a:defRPr sz="1400">
                <a:solidFill>
                  <a:srgbClr val="89A4A4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A4A4"/>
              </a:buClr>
              <a:buSzPts val="1200"/>
              <a:buNone/>
              <a:defRPr sz="1200">
                <a:solidFill>
                  <a:srgbClr val="89A4A4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A4A4"/>
              </a:buClr>
              <a:buSzPts val="1200"/>
              <a:buNone/>
              <a:defRPr sz="1200">
                <a:solidFill>
                  <a:srgbClr val="89A4A4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A4A4"/>
              </a:buClr>
              <a:buSzPts val="1200"/>
              <a:buNone/>
              <a:defRPr sz="1200">
                <a:solidFill>
                  <a:srgbClr val="89A4A4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A4A4"/>
              </a:buClr>
              <a:buSzPts val="1200"/>
              <a:buNone/>
              <a:defRPr sz="1200">
                <a:solidFill>
                  <a:srgbClr val="89A4A4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A4A4"/>
              </a:buClr>
              <a:buSzPts val="1200"/>
              <a:buNone/>
              <a:defRPr sz="1200">
                <a:solidFill>
                  <a:srgbClr val="89A4A4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A4A4"/>
              </a:buClr>
              <a:buSzPts val="1200"/>
              <a:buNone/>
              <a:defRPr sz="1200">
                <a:solidFill>
                  <a:srgbClr val="89A4A4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устой слайд">
  <p:cSld name="4_Пустой слайд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9803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628650" y="1593056"/>
            <a:ext cx="7886700" cy="11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>
  <p:cSld name="Пустой слайд">
    <p:bg>
      <p:bgPr>
        <a:solidFill>
          <a:schemeClr val="lt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9144000" cy="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5069250"/>
            <a:ext cx="9144000" cy="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3"/>
          <p:cNvGrpSpPr/>
          <p:nvPr/>
        </p:nvGrpSpPr>
        <p:grpSpPr>
          <a:xfrm>
            <a:off x="3120750" y="112"/>
            <a:ext cx="2133563" cy="214515"/>
            <a:chOff x="9347250" y="37980"/>
            <a:chExt cx="2844750" cy="286020"/>
          </a:xfrm>
        </p:grpSpPr>
        <p:sp>
          <p:nvSpPr>
            <p:cNvPr id="21" name="Google Shape;21;p3"/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" name="Google Shape;23;p3"/>
          <p:cNvGrpSpPr/>
          <p:nvPr/>
        </p:nvGrpSpPr>
        <p:grpSpPr>
          <a:xfrm>
            <a:off x="-26437" y="4937625"/>
            <a:ext cx="2133563" cy="205875"/>
            <a:chOff x="-35250" y="6583500"/>
            <a:chExt cx="2844750" cy="274500"/>
          </a:xfrm>
        </p:grpSpPr>
        <p:sp>
          <p:nvSpPr>
            <p:cNvPr id="24" name="Google Shape;24;p3"/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>
            <a:spLocks noGrp="1"/>
          </p:cNvSpPr>
          <p:nvPr>
            <p:ph type="pic" idx="2"/>
          </p:nvPr>
        </p:nvSpPr>
        <p:spPr>
          <a:xfrm>
            <a:off x="5254229" y="6750"/>
            <a:ext cx="3889800" cy="24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498740" y="364126"/>
            <a:ext cx="3943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498740" y="1615473"/>
            <a:ext cx="38898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>
            <a:spLocks noGrp="1"/>
          </p:cNvSpPr>
          <p:nvPr>
            <p:ph type="pic" idx="3"/>
          </p:nvPr>
        </p:nvSpPr>
        <p:spPr>
          <a:xfrm>
            <a:off x="5238479" y="2639250"/>
            <a:ext cx="3889800" cy="24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solidFill>
          <a:schemeClr val="lt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1999" y="273844"/>
            <a:ext cx="3943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9338" y="5079319"/>
            <a:ext cx="9144000" cy="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>
            <a:spLocks noGrp="1"/>
          </p:cNvSpPr>
          <p:nvPr>
            <p:ph type="pic" idx="2"/>
          </p:nvPr>
        </p:nvSpPr>
        <p:spPr>
          <a:xfrm>
            <a:off x="15638" y="-431"/>
            <a:ext cx="3889800" cy="514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3905409" y="27056"/>
            <a:ext cx="2133562" cy="205875"/>
            <a:chOff x="5228062" y="49500"/>
            <a:chExt cx="2844750" cy="274500"/>
          </a:xfrm>
        </p:grpSpPr>
        <p:sp>
          <p:nvSpPr>
            <p:cNvPr id="37" name="Google Shape;37;p4"/>
            <p:cNvSpPr/>
            <p:nvPr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4"/>
          <p:cNvGrpSpPr/>
          <p:nvPr/>
        </p:nvGrpSpPr>
        <p:grpSpPr>
          <a:xfrm>
            <a:off x="7036988" y="4947694"/>
            <a:ext cx="2133563" cy="205875"/>
            <a:chOff x="9347250" y="6571200"/>
            <a:chExt cx="2844750" cy="274500"/>
          </a:xfrm>
        </p:grpSpPr>
        <p:sp>
          <p:nvSpPr>
            <p:cNvPr id="40" name="Google Shape;40;p4"/>
            <p:cNvSpPr/>
            <p:nvPr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4"/>
            <p:cNvSpPr/>
            <p:nvPr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4572000" y="1525191"/>
            <a:ext cx="38898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 txBox="1">
            <a:spLocks noGrp="1"/>
          </p:cNvSpPr>
          <p:nvPr>
            <p:ph type="title"/>
          </p:nvPr>
        </p:nvSpPr>
        <p:spPr>
          <a:xfrm>
            <a:off x="319088" y="175500"/>
            <a:ext cx="85059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>
            <a:spLocks noGrp="1"/>
          </p:cNvSpPr>
          <p:nvPr>
            <p:ph type="pic" idx="2"/>
          </p:nvPr>
        </p:nvSpPr>
        <p:spPr>
          <a:xfrm>
            <a:off x="319088" y="1727597"/>
            <a:ext cx="3004200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>
            <a:spLocks noGrp="1"/>
          </p:cNvSpPr>
          <p:nvPr>
            <p:ph type="pic" idx="3"/>
          </p:nvPr>
        </p:nvSpPr>
        <p:spPr>
          <a:xfrm>
            <a:off x="3446506" y="1727597"/>
            <a:ext cx="3004200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>
            <a:spLocks noGrp="1"/>
          </p:cNvSpPr>
          <p:nvPr>
            <p:ph type="pic" idx="4"/>
          </p:nvPr>
        </p:nvSpPr>
        <p:spPr>
          <a:xfrm>
            <a:off x="6571256" y="1727597"/>
            <a:ext cx="2253600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>
            <a:spLocks noGrp="1"/>
          </p:cNvSpPr>
          <p:nvPr>
            <p:ph type="pic" idx="5"/>
          </p:nvPr>
        </p:nvSpPr>
        <p:spPr>
          <a:xfrm>
            <a:off x="319088" y="3043622"/>
            <a:ext cx="2253600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>
            <a:spLocks noGrp="1"/>
          </p:cNvSpPr>
          <p:nvPr>
            <p:ph type="pic" idx="6"/>
          </p:nvPr>
        </p:nvSpPr>
        <p:spPr>
          <a:xfrm>
            <a:off x="2704582" y="3043622"/>
            <a:ext cx="3004200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>
            <a:spLocks noGrp="1"/>
          </p:cNvSpPr>
          <p:nvPr>
            <p:ph type="pic" idx="7"/>
          </p:nvPr>
        </p:nvSpPr>
        <p:spPr>
          <a:xfrm>
            <a:off x="5832000" y="3043622"/>
            <a:ext cx="3004200" cy="12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329804" y="1120378"/>
            <a:ext cx="8505900" cy="4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 и объект">
  <p:cSld name="1_Заголовок и объект">
    <p:bg>
      <p:bgPr>
        <a:solidFill>
          <a:schemeClr val="lt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/>
          <p:nvPr/>
        </p:nvSpPr>
        <p:spPr>
          <a:xfrm>
            <a:off x="376" y="436"/>
            <a:ext cx="1890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2551591" y="175500"/>
            <a:ext cx="5963700" cy="7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body" idx="1"/>
          </p:nvPr>
        </p:nvSpPr>
        <p:spPr>
          <a:xfrm>
            <a:off x="2551591" y="1086750"/>
            <a:ext cx="5963700" cy="35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/>
          <p:nvPr/>
        </p:nvSpPr>
        <p:spPr>
          <a:xfrm>
            <a:off x="0" y="0"/>
            <a:ext cx="9144000" cy="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7"/>
          <p:cNvSpPr/>
          <p:nvPr/>
        </p:nvSpPr>
        <p:spPr>
          <a:xfrm>
            <a:off x="9338" y="5079319"/>
            <a:ext cx="9144000" cy="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7"/>
          <p:cNvGrpSpPr/>
          <p:nvPr/>
        </p:nvGrpSpPr>
        <p:grpSpPr>
          <a:xfrm>
            <a:off x="0" y="37125"/>
            <a:ext cx="2133562" cy="205875"/>
            <a:chOff x="5228062" y="49500"/>
            <a:chExt cx="2844750" cy="274500"/>
          </a:xfrm>
        </p:grpSpPr>
        <p:sp>
          <p:nvSpPr>
            <p:cNvPr id="61" name="Google Shape;61;p7"/>
            <p:cNvSpPr/>
            <p:nvPr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7036988" y="4947694"/>
            <a:ext cx="2133563" cy="205875"/>
            <a:chOff x="9347250" y="6571200"/>
            <a:chExt cx="2844750" cy="274500"/>
          </a:xfrm>
        </p:grpSpPr>
        <p:sp>
          <p:nvSpPr>
            <p:cNvPr id="64" name="Google Shape;64;p7"/>
            <p:cNvSpPr/>
            <p:nvPr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628650" y="1525191"/>
            <a:ext cx="7833000" cy="3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solidFill>
          <a:schemeClr val="l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0"/>
            <a:ext cx="9144000" cy="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8"/>
          <p:cNvSpPr/>
          <p:nvPr/>
        </p:nvSpPr>
        <p:spPr>
          <a:xfrm>
            <a:off x="0" y="5069250"/>
            <a:ext cx="9144000" cy="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" name="Google Shape;72;p8"/>
          <p:cNvGrpSpPr/>
          <p:nvPr/>
        </p:nvGrpSpPr>
        <p:grpSpPr>
          <a:xfrm>
            <a:off x="7010438" y="28485"/>
            <a:ext cx="2133563" cy="214515"/>
            <a:chOff x="9347250" y="37980"/>
            <a:chExt cx="2844750" cy="286020"/>
          </a:xfrm>
        </p:grpSpPr>
        <p:sp>
          <p:nvSpPr>
            <p:cNvPr id="73" name="Google Shape;73;p8"/>
            <p:cNvSpPr/>
            <p:nvPr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oogle Shape;75;p8"/>
          <p:cNvGrpSpPr/>
          <p:nvPr/>
        </p:nvGrpSpPr>
        <p:grpSpPr>
          <a:xfrm>
            <a:off x="-26437" y="4937625"/>
            <a:ext cx="2133563" cy="205875"/>
            <a:chOff x="-35250" y="6583500"/>
            <a:chExt cx="2844750" cy="274500"/>
          </a:xfrm>
        </p:grpSpPr>
        <p:sp>
          <p:nvSpPr>
            <p:cNvPr id="76" name="Google Shape;76;p8"/>
            <p:cNvSpPr/>
            <p:nvPr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8"/>
            <p:cNvSpPr/>
            <p:nvPr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s://presentation-creation.ru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9A4A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" name="Google Shape;11;p1">
            <a:hlinkClick r:id="rId19"/>
          </p:cNvPr>
          <p:cNvPicPr preferRelativeResize="0"/>
          <p:nvPr/>
        </p:nvPicPr>
        <p:blipFill rotWithShape="1">
          <a:blip r:embed="rId2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ctrTitle"/>
          </p:nvPr>
        </p:nvSpPr>
        <p:spPr>
          <a:xfrm>
            <a:off x="1981125" y="201850"/>
            <a:ext cx="6100500" cy="8523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latin typeface="Bookman Old Style" panose="02050604050505020204" pitchFamily="18" charset="0"/>
              </a:rPr>
              <a:t>Муниципальное автономное общеобразовательное учреждение Полевского городского округа “Политехнический Лицей №21 “Эрудит”</a:t>
            </a:r>
            <a:endParaRPr sz="1400" dirty="0">
              <a:latin typeface="Bookman Old Style" panose="02050604050505020204" pitchFamily="18" charset="0"/>
            </a:endParaRPr>
          </a:p>
        </p:txBody>
      </p:sp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1170350" y="1270000"/>
            <a:ext cx="6967800" cy="250895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Профессия</a:t>
            </a: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Предприниматель</a:t>
            </a: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lang="ru" sz="2400" dirty="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Открытие филиала франшизы Жизньмарт в Полевском</a:t>
            </a:r>
            <a:endParaRPr sz="1400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rgbClr val="000000"/>
                </a:solidFill>
                <a:highlight>
                  <a:schemeClr val="lt1"/>
                </a:highlight>
                <a:latin typeface="Bookman Old Style" panose="02050604050505020204" pitchFamily="18" charset="0"/>
              </a:rPr>
              <a:t>работу выполнили:</a:t>
            </a:r>
            <a:endParaRPr sz="1400" dirty="0">
              <a:solidFill>
                <a:srgbClr val="000000"/>
              </a:solidFill>
              <a:highlight>
                <a:schemeClr val="lt1"/>
              </a:highlight>
              <a:latin typeface="Bookman Old Style" panose="02050604050505020204" pitchFamily="18" charset="0"/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dirty="0">
                <a:highlight>
                  <a:schemeClr val="lt1"/>
                </a:highlight>
                <a:latin typeface="Bookman Old Style" panose="02050604050505020204" pitchFamily="18" charset="0"/>
              </a:rPr>
              <a:t>Рыженькова Полина, 9 класс</a:t>
            </a:r>
            <a:endParaRPr sz="1400" dirty="0">
              <a:highlight>
                <a:schemeClr val="lt1"/>
              </a:highlight>
              <a:latin typeface="Bookman Old Style" panose="02050604050505020204" pitchFamily="18" charset="0"/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dirty="0">
                <a:highlight>
                  <a:schemeClr val="lt1"/>
                </a:highlight>
                <a:latin typeface="Bookman Old Style" panose="02050604050505020204" pitchFamily="18" charset="0"/>
              </a:rPr>
              <a:t>Подкорытов Александр, 9 класс</a:t>
            </a:r>
            <a:endParaRPr sz="1400" dirty="0">
              <a:highlight>
                <a:schemeClr val="lt1"/>
              </a:highlight>
              <a:latin typeface="Bookman Old Style" panose="02050604050505020204" pitchFamily="18" charset="0"/>
            </a:endParaRPr>
          </a:p>
          <a:p>
            <a:pPr marL="0" lvl="0" indent="0" algn="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400" dirty="0">
                <a:highlight>
                  <a:schemeClr val="lt1"/>
                </a:highlight>
                <a:latin typeface="Bookman Old Style" panose="02050604050505020204" pitchFamily="18" charset="0"/>
              </a:rPr>
              <a:t>Кульбака Максим, 9 класс</a:t>
            </a:r>
            <a:endParaRPr sz="1400" dirty="0">
              <a:highlight>
                <a:schemeClr val="lt1"/>
              </a:highlight>
              <a:latin typeface="Bookman Old Style" panose="02050604050505020204" pitchFamily="18" charset="0"/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864" r="-5864"/>
          <a:stretch/>
        </p:blipFill>
        <p:spPr>
          <a:xfrm rot="-1874571">
            <a:off x="1110306" y="1899944"/>
            <a:ext cx="1322892" cy="826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flip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3779" y="346840"/>
            <a:ext cx="9427779" cy="2711669"/>
          </a:xfrm>
        </p:spPr>
        <p:txBody>
          <a:bodyPr/>
          <a:lstStyle/>
          <a:p>
            <a:pPr algn="just"/>
            <a:r>
              <a:rPr lang="ru-RU" sz="1600" dirty="0"/>
              <a:t>	</a:t>
            </a:r>
            <a:r>
              <a:rPr lang="ru-RU" dirty="0"/>
              <a:t>В Полевском расчет число предпринимателей и самозанятых. Так,  по итогам Координационного совета по развитию малого и среднего предпринимательства в декабре прошлого года в Полевском зарегистрировано 2330 субъектов бизнеса, это на 80 больше, чем в декабре 2021 года.</a:t>
            </a:r>
          </a:p>
          <a:p>
            <a:pPr lvl="0" algn="just"/>
            <a:r>
              <a:rPr lang="ru-RU" sz="1600" dirty="0"/>
              <a:t>	</a:t>
            </a:r>
            <a:r>
              <a:rPr lang="ru-RU" b="1" dirty="0"/>
              <a:t>При этом,  в Полевском отсутствуют магазины с качественной продукцией по доступным ценам. Мы заинтересовались этой проблемой  и разработали свой проект, целью которого стало - </a:t>
            </a:r>
            <a:r>
              <a:rPr lang="ru-RU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Открытие филиала франшизы Жизньмарт в Полевском</a:t>
            </a:r>
            <a:endParaRPr lang="ru-RU" sz="1100" dirty="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algn="just"/>
            <a:endParaRPr lang="ru-RU" b="1" dirty="0"/>
          </a:p>
        </p:txBody>
      </p:sp>
      <p:sp>
        <p:nvSpPr>
          <p:cNvPr id="4" name="Google Shape;155;p21"/>
          <p:cNvSpPr txBox="1">
            <a:spLocks/>
          </p:cNvSpPr>
          <p:nvPr/>
        </p:nvSpPr>
        <p:spPr>
          <a:xfrm>
            <a:off x="0" y="59206"/>
            <a:ext cx="9144000" cy="397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Востребованность предпринимателей в Полевском</a:t>
            </a:r>
          </a:p>
        </p:txBody>
      </p:sp>
      <p:pic>
        <p:nvPicPr>
          <p:cNvPr id="5" name="Google Shape;157;p2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8880" y="2404412"/>
            <a:ext cx="6436486" cy="254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704216" y="0"/>
            <a:ext cx="7886700" cy="9795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Что же такое Жизньмарт?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1"/>
          </p:nvPr>
        </p:nvSpPr>
        <p:spPr>
          <a:xfrm>
            <a:off x="358849" y="1083850"/>
            <a:ext cx="3535233" cy="386652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 b="1" dirty="0">
                <a:latin typeface="Calibri" pitchFamily="34" charset="0"/>
                <a:cs typeface="Calibri" pitchFamily="34" charset="0"/>
              </a:rPr>
              <a:t>Жизньмарт</a:t>
            </a:r>
            <a:r>
              <a:rPr lang="ru" sz="1800" dirty="0">
                <a:latin typeface="Calibri" pitchFamily="34" charset="0"/>
                <a:cs typeface="Calibri" pitchFamily="34" charset="0"/>
              </a:rPr>
              <a:t> — это продуктовый «у дома» нового формата с доставкой продуктов и блюд домой и в офис. Продукты отобраны по принципу «лучший в каждой категории». 95% товаров Жизньмарт под своей торговой маркой, что означает непрерывный контроль качества каждого из них. Собственная торговая марка минимизирует ценовую конкуренцию с продуктовыми сетями.</a:t>
            </a:r>
            <a:endParaRPr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4" name="Google Shape;164;p2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4575" y="1230650"/>
            <a:ext cx="3229651" cy="165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4799649" y="3041186"/>
            <a:ext cx="3319591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chemeClr val="dk1"/>
                </a:solidFill>
                <a:latin typeface="Calibri" pitchFamily="34" charset="0"/>
                <a:cs typeface="Calibri" pitchFamily="34" charset="0"/>
              </a:rPr>
              <a:t>Основатель бренда «Жизньмарт» — екатеринбургский предприниматель Иван Зайченко.</a:t>
            </a:r>
            <a:endParaRPr sz="1800" dirty="0">
              <a:solidFill>
                <a:schemeClr val="dk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358850" y="1084025"/>
            <a:ext cx="3566100" cy="388925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/>
          <p:nvPr/>
        </p:nvSpPr>
        <p:spPr>
          <a:xfrm>
            <a:off x="4605225" y="1083849"/>
            <a:ext cx="3693000" cy="388943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-409575"/>
            <a:ext cx="9010650" cy="5553077"/>
          </a:xfrm>
        </p:spPr>
        <p:txBody>
          <a:bodyPr/>
          <a:lstStyle/>
          <a:p>
            <a:pPr marL="139700" indent="0" algn="ctr">
              <a:buNone/>
            </a:pPr>
            <a:endParaRPr lang="ru-RU" sz="900" dirty="0">
              <a:latin typeface="Bookman Old Style" panose="02050604050505020204" pitchFamily="18" charset="0"/>
            </a:endParaRPr>
          </a:p>
          <a:p>
            <a:pPr marL="139700" indent="0" algn="ctr">
              <a:buNone/>
            </a:pPr>
            <a:endParaRPr lang="ru-RU" sz="900" dirty="0">
              <a:latin typeface="Bookman Old Style" panose="02050604050505020204" pitchFamily="18" charset="0"/>
            </a:endParaRPr>
          </a:p>
          <a:p>
            <a:pPr marL="139700" indent="0" algn="ctr">
              <a:buNone/>
            </a:pPr>
            <a:endParaRPr lang="ru-RU" sz="900" dirty="0">
              <a:latin typeface="Bookman Old Style" panose="02050604050505020204" pitchFamily="18" charset="0"/>
            </a:endParaRPr>
          </a:p>
          <a:p>
            <a:pPr marL="139700" indent="0" algn="ctr">
              <a:buNone/>
            </a:pPr>
            <a:endParaRPr lang="ru-RU" sz="900" dirty="0">
              <a:latin typeface="Bookman Old Style" panose="02050604050505020204" pitchFamily="18" charset="0"/>
            </a:endParaRPr>
          </a:p>
          <a:p>
            <a:pPr marL="139700" indent="0" algn="just">
              <a:buNone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Дело в том, что в нашем городе крайне мало магазинов с качественными продуктами, действительно помогающими вести нормальный образ жизни и быть здоровым. А ведь жителям города важно питаться правильно и сбалансированно. Это является ключевым фактором здорового образа жизни Полевчан. Так что наша идея предполагает, как выгоду себе в виде прибыли, так и выгоду жителям нашего города в виде возможности питаться здоровой правильной и сбалансированной пищей по демократичным ценам.</a:t>
            </a:r>
          </a:p>
          <a:p>
            <a:pPr marL="139700" indent="0" algn="just">
              <a:buNone/>
            </a:pPr>
            <a:r>
              <a:rPr lang="ru-RU" sz="1300" dirty="0">
                <a:latin typeface="Calibri" pitchFamily="34" charset="0"/>
                <a:cs typeface="Calibri" pitchFamily="34" charset="0"/>
              </a:rPr>
              <a:t>Мы рассмотрели преимущества франшизы «Жизньмарт» для нашего бизнеса:</a:t>
            </a:r>
          </a:p>
          <a:p>
            <a:pPr lvl="0" algn="just"/>
            <a:r>
              <a:rPr lang="ru-RU" sz="1300" dirty="0">
                <a:latin typeface="Calibri" pitchFamily="34" charset="0"/>
                <a:cs typeface="Calibri" pitchFamily="34" charset="0"/>
              </a:rPr>
              <a:t>У компании есть собственная IT-система «Жизнь март», которая снимает с предпринимателя практически все обязанности;</a:t>
            </a:r>
          </a:p>
          <a:p>
            <a:pPr algn="just"/>
            <a:r>
              <a:rPr lang="ru-RU" sz="1300" dirty="0">
                <a:latin typeface="Calibri" pitchFamily="34" charset="0"/>
                <a:cs typeface="Calibri" pitchFamily="34" charset="0"/>
              </a:rPr>
              <a:t>Ее создали и дорабатывают программисты компании, те же люди, что разработали систему для управления рестораном доставки «Сушкоф» - довольно успешную компанию, которая уже есть в нашем городе. А с открытием еще одной город сделается удобнее и комфортнее для жизни;</a:t>
            </a:r>
          </a:p>
          <a:p>
            <a:pPr algn="just"/>
            <a:r>
              <a:rPr lang="ru-RU" sz="1300" dirty="0">
                <a:latin typeface="Calibri" pitchFamily="34" charset="0"/>
                <a:cs typeface="Calibri" pitchFamily="34" charset="0"/>
              </a:rPr>
              <a:t>Своя торговая марка, которую любят покупатели;</a:t>
            </a:r>
          </a:p>
          <a:p>
            <a:pPr algn="just"/>
            <a:r>
              <a:rPr lang="ru-RU" sz="1300" dirty="0">
                <a:latin typeface="Calibri" pitchFamily="34" charset="0"/>
                <a:cs typeface="Calibri" pitchFamily="34" charset="0"/>
              </a:rPr>
              <a:t>2 000 товаров продаются под торговой маркой сети магазинов «Жизньмарт», а значит они отвечают за качество того, что продают своим клиентам. Кроме того, в кругах молодежи нашего города - это очень известная франшиза, и даже в нашем классе нашлись ребята, которые очень бурно отреагировали на идею нашей группы открыть филиал в нашем городе. Подумайте сколько еще жителей ждут появления «Жизньмарта» в Полевском?;</a:t>
            </a:r>
          </a:p>
          <a:p>
            <a:pPr algn="just"/>
            <a:r>
              <a:rPr lang="ru-RU" sz="1300" dirty="0">
                <a:latin typeface="Calibri" pitchFamily="34" charset="0"/>
                <a:cs typeface="Calibri" pitchFamily="34" charset="0"/>
              </a:rPr>
              <a:t>Обучение партнеров и 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startapp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-команда. «Перед тем, как стать нашим партнером, вы пройдете обучение в одном из наших магазинов» - обещает нам «Жизньмарт». А значит наши будущие сотрудники пройдут обучение в Екатеринбурге на базе магазина «Жизньмарт». Паушальный взнос включает в себя оплату работы</a:t>
            </a:r>
            <a:r>
              <a:rPr lang="en-US" sz="1300" dirty="0">
                <a:latin typeface="Calibri" pitchFamily="34" charset="0"/>
                <a:cs typeface="Calibri" pitchFamily="34" charset="0"/>
              </a:rPr>
              <a:t> startapp</a:t>
            </a:r>
            <a:r>
              <a:rPr lang="ru-RU" sz="1300" dirty="0">
                <a:latin typeface="Calibri" pitchFamily="34" charset="0"/>
                <a:cs typeface="Calibri" pitchFamily="34" charset="0"/>
              </a:rPr>
              <a:t> -команды, которая поможет обучить сотрудников и отладить все процессы после запуска магазина. Следовательно, мы можем быть уверены, что у нас будут работать квалифицированные специалисты.</a:t>
            </a:r>
          </a:p>
          <a:p>
            <a:pPr marL="139700" indent="0" algn="just">
              <a:buNone/>
            </a:pPr>
            <a:endParaRPr lang="ru-RU" sz="1200" dirty="0"/>
          </a:p>
        </p:txBody>
      </p:sp>
      <p:sp>
        <p:nvSpPr>
          <p:cNvPr id="9" name="Google Shape;155;p21"/>
          <p:cNvSpPr txBox="1">
            <a:spLocks/>
          </p:cNvSpPr>
          <p:nvPr/>
        </p:nvSpPr>
        <p:spPr>
          <a:xfrm>
            <a:off x="593329" y="-427597"/>
            <a:ext cx="7932300" cy="1073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ru-RU" sz="3000" dirty="0">
              <a:solidFill>
                <a:schemeClr val="lt1"/>
              </a:solidFill>
            </a:endParaRPr>
          </a:p>
          <a:p>
            <a:r>
              <a:rPr lang="ru-RU" sz="20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Наша бизнес идея заключается в том, чтобы открыть филиал франшизы Жизньмарт в Полевском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3"/>
          <p:cNvSpPr txBox="1">
            <a:spLocks noGrp="1"/>
          </p:cNvSpPr>
          <p:nvPr>
            <p:ph type="title"/>
          </p:nvPr>
        </p:nvSpPr>
        <p:spPr>
          <a:xfrm>
            <a:off x="512550" y="52325"/>
            <a:ext cx="7569000" cy="400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SWOT-анализ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1488050" y="698950"/>
            <a:ext cx="5270400" cy="444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r>
              <a:rPr lang="ru" sz="1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</a:t>
            </a:r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3"/>
          <p:cNvSpPr txBox="1"/>
          <p:nvPr/>
        </p:nvSpPr>
        <p:spPr>
          <a:xfrm>
            <a:off x="2967975" y="1226050"/>
            <a:ext cx="4306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75" name="Google Shape;175;p23"/>
          <p:cNvGraphicFramePr/>
          <p:nvPr>
            <p:extLst>
              <p:ext uri="{D42A27DB-BD31-4B8C-83A1-F6EECF244321}">
                <p14:modId xmlns:p14="http://schemas.microsoft.com/office/powerpoint/2010/main" val="760198782"/>
              </p:ext>
            </p:extLst>
          </p:nvPr>
        </p:nvGraphicFramePr>
        <p:xfrm>
          <a:off x="731750" y="452523"/>
          <a:ext cx="7840750" cy="4618776"/>
        </p:xfrm>
        <a:graphic>
          <a:graphicData uri="http://schemas.openxmlformats.org/drawingml/2006/table">
            <a:tbl>
              <a:tblPr>
                <a:noFill/>
                <a:tableStyleId>{72C88F51-022A-4A36-8402-979CEE9A4767}</a:tableStyleId>
              </a:tblPr>
              <a:tblGrid>
                <a:gridCol w="3973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7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786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" sz="1200" b="1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Плюсы:                                                            </a:t>
                      </a:r>
                      <a:endParaRPr sz="1200" b="1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1. Немалый доход в месяц	 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2. Гарантия качества товара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3. Рентабельность проекта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4. Отсутствие конкуренции у проекта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5. Довольно быстрая окупаемость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6. Бренд с сильными позициями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5" marR="91425" marT="91425" marB="91425" anchor="ctr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b="1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 Минусы:</a:t>
                      </a:r>
                      <a:endParaRPr sz="1200" b="1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 1. Маленькая проходимость по месте открытия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 2. Большой объем затрат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 3. Логистика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1661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b="1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Возможности:                                                        </a:t>
                      </a:r>
                      <a:endParaRPr sz="1200" b="1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1. Рост платежеспособности клиентов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2. Привлечение инвесторов      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3. Стать частью франшизы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4. Сотрудничество с банками и их платежными системами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b="1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                                         Угрозы:</a:t>
                      </a:r>
                      <a:endParaRPr sz="1200" b="1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  1. Перевозка продукции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  2. Риск прогореть из-за низкой посещаемости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 dirty="0">
                          <a:solidFill>
                            <a:schemeClr val="dk2"/>
                          </a:solidFill>
                          <a:latin typeface="Calibri" pitchFamily="34" charset="0"/>
                          <a:cs typeface="Calibri" pitchFamily="34" charset="0"/>
                        </a:rPr>
                        <a:t>   3. Появление конкуренции</a:t>
                      </a:r>
                      <a:endParaRPr sz="1200" dirty="0">
                        <a:solidFill>
                          <a:schemeClr val="dk2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4878" y="955282"/>
            <a:ext cx="3906622" cy="3997718"/>
          </a:xfrm>
        </p:spPr>
        <p:txBody>
          <a:bodyPr/>
          <a:lstStyle/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Для начала мы посчитали стоимость аренды помещения в месяц – 30 000 рублей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Стоимость коммунальных услуг составит 7 000 рублей в месяц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 Сама франшиза «Жизньмарт» обойдется нам в 300 000 рублей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А размер инвестиций 10 млн. рублей, с паушальным взносом 850 000 рублей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Кредит на 10 млн. рублей на 10 лет под 4% годовых по условию Сбербанка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335178" y="955282"/>
            <a:ext cx="4808822" cy="4098356"/>
          </a:xfrm>
        </p:spPr>
        <p:txBody>
          <a:bodyPr/>
          <a:lstStyle/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Оплата труда работников магазина. А именно: 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2 продавца-консультанта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1 администратор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Складной рабочий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Охранник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2 курьера</a:t>
            </a: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Итого: 189 000 в месяц - зарплата персонала.</a:t>
            </a:r>
          </a:p>
          <a:p>
            <a:pPr>
              <a:buNone/>
            </a:pPr>
            <a:r>
              <a:rPr lang="ru-RU" sz="1600" dirty="0">
                <a:latin typeface="Calibri" pitchFamily="34" charset="0"/>
                <a:cs typeface="Calibri" pitchFamily="34" charset="0"/>
              </a:rPr>
              <a:t>В общем, за первый месяц мы должны будем потратить: 618 000 рублей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53828" y="177618"/>
            <a:ext cx="58613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sym typeface="Comfortaa"/>
              </a:rPr>
              <a:t>Подробный финансовый план по</a:t>
            </a:r>
          </a:p>
          <a:p>
            <a:pPr algn="ctr"/>
            <a:r>
              <a:rPr lang="ru-RU" sz="18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sym typeface="Comfortaa"/>
              </a:rPr>
              <a:t>осуществлению нашей деятельности</a:t>
            </a:r>
            <a:endParaRPr lang="ru-RU" sz="1800" dirty="0">
              <a:highlight>
                <a:schemeClr val="lt1"/>
              </a:highligh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8314" y="2697130"/>
            <a:ext cx="3954234" cy="2315603"/>
          </a:xfrm>
          <a:prstGeom prst="rect">
            <a:avLst/>
          </a:prstGeom>
          <a:solidFill>
            <a:srgbClr val="167373"/>
          </a:solidFill>
          <a:ln>
            <a:solidFill>
              <a:srgbClr val="16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313" y="592974"/>
            <a:ext cx="3954235" cy="2097587"/>
          </a:xfrm>
          <a:prstGeom prst="rect">
            <a:avLst/>
          </a:prstGeom>
          <a:solidFill>
            <a:srgbClr val="167373"/>
          </a:solidFill>
          <a:ln>
            <a:solidFill>
              <a:srgbClr val="16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43" y="632437"/>
            <a:ext cx="3599000" cy="1663431"/>
          </a:xfrm>
        </p:spPr>
        <p:txBody>
          <a:bodyPr/>
          <a:lstStyle/>
          <a:p>
            <a:pPr marL="139700" indent="0">
              <a:buNone/>
            </a:pPr>
            <a:endParaRPr lang="ru-RU" sz="1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282548" y="715613"/>
            <a:ext cx="4808822" cy="4297120"/>
          </a:xfrm>
        </p:spPr>
        <p:txBody>
          <a:bodyPr/>
          <a:lstStyle/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Допустим, что в день к нам будут приходить 40 человек, каждый из них совершит покупку на 700 рублей, в среднем. Тогда, за день мы получим 700*40=28 000 рублей. А в месяц наша выручка составит 28 000*30=840 000 рублей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Мы так же посчитали чистый доход 840 000- 238 000=602 000 рублей в месяц</a:t>
            </a:r>
          </a:p>
          <a:p>
            <a:r>
              <a:rPr lang="ru-RU" sz="1600" dirty="0">
                <a:latin typeface="Calibri" pitchFamily="34" charset="0"/>
                <a:cs typeface="Calibri" pitchFamily="34" charset="0"/>
              </a:rPr>
              <a:t>Рентабельность нашего маркета будет составлять 602 000:238 000*100%=252%. Это с учетом как переменных(VC),так и    постоянных(TC) расходов</a:t>
            </a:r>
          </a:p>
          <a:p>
            <a:endParaRPr lang="ru-RU" sz="1400" dirty="0"/>
          </a:p>
        </p:txBody>
      </p:sp>
      <p:pic>
        <p:nvPicPr>
          <p:cNvPr id="6" name="Google Shape;188;p2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42" y="632435"/>
            <a:ext cx="3848980" cy="2018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42" y="2730022"/>
            <a:ext cx="3848979" cy="2236683"/>
          </a:xfrm>
          <a:prstGeom prst="rect">
            <a:avLst/>
          </a:prstGeom>
        </p:spPr>
      </p:pic>
      <p:sp>
        <p:nvSpPr>
          <p:cNvPr id="14" name="Google Shape;156;p21"/>
          <p:cNvSpPr txBox="1">
            <a:spLocks/>
          </p:cNvSpPr>
          <p:nvPr/>
        </p:nvSpPr>
        <p:spPr>
          <a:xfrm>
            <a:off x="883374" y="-920959"/>
            <a:ext cx="7796700" cy="150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SzPts val="1800"/>
              <a:buNone/>
            </a:pPr>
            <a:r>
              <a:rPr lang="ru-RU" sz="1800" dirty="0">
                <a:solidFill>
                  <a:schemeClr val="lt1"/>
                </a:solidFill>
                <a:highlight>
                  <a:schemeClr val="dk1"/>
                </a:highlight>
                <a:latin typeface="Bookman Old Style" panose="02050604050505020204" pitchFamily="18" charset="0"/>
              </a:rPr>
              <a:t>   </a:t>
            </a:r>
          </a:p>
          <a:p>
            <a:pPr marL="0" indent="0" algn="ctr">
              <a:buFont typeface="Arial"/>
              <a:buNone/>
            </a:pPr>
            <a:endParaRPr lang="ru-RU" sz="2400" dirty="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0" indent="0" algn="ctr">
              <a:buFont typeface="Arial"/>
              <a:buNone/>
            </a:pPr>
            <a:r>
              <a:rPr lang="ru-RU" sz="16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sym typeface="Comfortaa"/>
              </a:rPr>
              <a:t>Подробный финансовый план по</a:t>
            </a:r>
          </a:p>
          <a:p>
            <a:pPr marL="0" indent="0" algn="ctr">
              <a:buFont typeface="Arial"/>
              <a:buNone/>
            </a:pPr>
            <a:r>
              <a:rPr lang="ru-RU" sz="16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sym typeface="Comfortaa"/>
              </a:rPr>
              <a:t>осуществлению нашей деятельности</a:t>
            </a:r>
            <a:endParaRPr lang="ru-RU" sz="1600" dirty="0">
              <a:highlight>
                <a:schemeClr val="lt1"/>
              </a:highlight>
              <a:latin typeface="Bookman Old Style" panose="02050604050505020204" pitchFamily="18" charset="0"/>
            </a:endParaRPr>
          </a:p>
          <a:p>
            <a:pPr marL="0" indent="0" algn="ctr">
              <a:buFont typeface="Arial"/>
              <a:buNone/>
            </a:pPr>
            <a:endParaRPr lang="ru-RU" sz="3000" dirty="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0" indent="0" algn="ctr">
              <a:buFont typeface="Arial"/>
              <a:buNone/>
            </a:pPr>
            <a:endParaRPr lang="ru-RU" sz="3000" dirty="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0" indent="0" algn="ctr">
              <a:buFont typeface="Arial"/>
              <a:buNone/>
            </a:pPr>
            <a:endParaRPr lang="ru-RU" sz="3000" dirty="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0" indent="0" algn="ctr">
              <a:buFont typeface="Arial"/>
              <a:buNone/>
            </a:pPr>
            <a:endParaRPr lang="ru-RU" sz="3000" dirty="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indent="0" algn="ctr">
              <a:buFont typeface="Arial"/>
              <a:buNone/>
            </a:pPr>
            <a:endParaRPr lang="ru-RU" sz="30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8263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75053" y="990447"/>
            <a:ext cx="4021466" cy="2740706"/>
          </a:xfrm>
          <a:prstGeom prst="rect">
            <a:avLst/>
          </a:prstGeom>
          <a:solidFill>
            <a:srgbClr val="167373"/>
          </a:solidFill>
          <a:ln>
            <a:solidFill>
              <a:srgbClr val="16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/>
          </p:nvPr>
        </p:nvSpPr>
        <p:spPr>
          <a:xfrm>
            <a:off x="530800" y="0"/>
            <a:ext cx="7670700" cy="93243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Расчеты и доводы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9" name="Google Shape;189;p2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173449" y="405813"/>
            <a:ext cx="2624675" cy="39099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164058" y="1048462"/>
            <a:ext cx="3414199" cy="2031325"/>
          </a:xfrm>
          <a:prstGeom prst="rect">
            <a:avLst/>
          </a:prstGeom>
          <a:noFill/>
          <a:ln>
            <a:solidFill>
              <a:srgbClr val="068057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67373"/>
                </a:solidFill>
                <a:latin typeface="Calibri" pitchFamily="34" charset="0"/>
                <a:cs typeface="Calibri" pitchFamily="34" charset="0"/>
              </a:rPr>
              <a:t>Нами было выбрано оптимальное место открытия филиала франшизы «Жизньмарт».</a:t>
            </a:r>
          </a:p>
          <a:p>
            <a:r>
              <a:rPr lang="ru-RU" dirty="0">
                <a:solidFill>
                  <a:srgbClr val="167373"/>
                </a:solidFill>
                <a:latin typeface="Calibri" pitchFamily="34" charset="0"/>
                <a:cs typeface="Calibri" pitchFamily="34" charset="0"/>
              </a:rPr>
              <a:t>По нашем наблюдениям именно в этом месте в часы пик концентрируется большое количество людей, к тому же там сравнительно недорогая аренда.</a:t>
            </a:r>
          </a:p>
          <a:p>
            <a:r>
              <a:rPr lang="ru-RU" dirty="0">
                <a:solidFill>
                  <a:srgbClr val="167373"/>
                </a:solidFill>
                <a:latin typeface="Calibri" pitchFamily="34" charset="0"/>
                <a:cs typeface="Calibri" pitchFamily="34" charset="0"/>
              </a:rPr>
              <a:t>Располагается оно по адресу: г. Полевской, мкр. Зеленый бор-1, д. 5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728" y="593701"/>
            <a:ext cx="3085278" cy="4174006"/>
          </a:xfrm>
          <a:prstGeom prst="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6765" y="1197271"/>
            <a:ext cx="4460167" cy="2966867"/>
          </a:xfrm>
          <a:prstGeom prst="rect">
            <a:avLst/>
          </a:prstGeom>
          <a:solidFill>
            <a:srgbClr val="16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Google Shape;180;p24"/>
          <p:cNvSpPr txBox="1">
            <a:spLocks noGrp="1"/>
          </p:cNvSpPr>
          <p:nvPr>
            <p:ph type="title"/>
          </p:nvPr>
        </p:nvSpPr>
        <p:spPr>
          <a:xfrm>
            <a:off x="568875" y="-52626"/>
            <a:ext cx="7729500" cy="611792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Расчеты и доводы</a:t>
            </a:r>
            <a:endParaRPr dirty="0"/>
          </a:p>
        </p:txBody>
      </p:sp>
      <p:pic>
        <p:nvPicPr>
          <p:cNvPr id="182" name="Google Shape;182;p2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9128" y="1263057"/>
            <a:ext cx="4315747" cy="2845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WhatsApp Video 2023-04-14 at 11.39.35 (1) — копия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8875" y="661131"/>
            <a:ext cx="2956984" cy="4039148"/>
          </a:xfrm>
          <a:prstGeom prst="rect">
            <a:avLst/>
          </a:prstGeom>
        </p:spPr>
      </p:pic>
      <p:sp>
        <p:nvSpPr>
          <p:cNvPr id="8" name="Google Shape;156;p21"/>
          <p:cNvSpPr txBox="1">
            <a:spLocks noGrp="1"/>
          </p:cNvSpPr>
          <p:nvPr>
            <p:ph type="body" idx="1"/>
          </p:nvPr>
        </p:nvSpPr>
        <p:spPr>
          <a:xfrm>
            <a:off x="3818757" y="4531125"/>
            <a:ext cx="3037365" cy="572318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highlight>
                <a:schemeClr val="dk1"/>
              </a:highlight>
            </a:endParaRPr>
          </a:p>
          <a:p>
            <a:pPr marL="45720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highlight>
                <a:schemeClr val="dk1"/>
              </a:highligh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7050" y="4479902"/>
            <a:ext cx="3183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167373"/>
                </a:solidFill>
              </a:rPr>
              <a:t>Это видео, нажмите)</a:t>
            </a:r>
          </a:p>
        </p:txBody>
      </p:sp>
      <p:sp>
        <p:nvSpPr>
          <p:cNvPr id="6" name="Стрелка вправо 5"/>
          <p:cNvSpPr/>
          <p:nvPr/>
        </p:nvSpPr>
        <p:spPr>
          <a:xfrm rot="12049564">
            <a:off x="3644429" y="4495449"/>
            <a:ext cx="348655" cy="78941"/>
          </a:xfrm>
          <a:prstGeom prst="rightArrow">
            <a:avLst/>
          </a:prstGeom>
          <a:solidFill>
            <a:srgbClr val="167373"/>
          </a:solidFill>
          <a:ln>
            <a:solidFill>
              <a:srgbClr val="16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6"/>
          <p:cNvSpPr txBox="1">
            <a:spLocks noGrp="1"/>
          </p:cNvSpPr>
          <p:nvPr>
            <p:ph type="title"/>
          </p:nvPr>
        </p:nvSpPr>
        <p:spPr>
          <a:xfrm>
            <a:off x="860425" y="1"/>
            <a:ext cx="7266000" cy="592058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Спасибо за Внимание!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4790" y="499959"/>
            <a:ext cx="2399758" cy="45127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9186" y="567560"/>
            <a:ext cx="5675586" cy="2286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       </a:t>
            </a:r>
            <a:r>
              <a:rPr lang="ru-RU" b="1" dirty="0"/>
              <a:t>Предприниматель</a:t>
            </a:r>
            <a:r>
              <a:rPr lang="ru-RU" dirty="0"/>
              <a:t> - это человек, занимающийся созданием, развитием и управлением собственного бизнеса. Он обладает уникальными навыками, такими как умение видеть возможности и риски, принимать быстрые и обдуманные решения, организовывать работу и управлять людьми. Одной из ключевых черт предпринимательства является предпринимательская инициатива. </a:t>
            </a:r>
          </a:p>
        </p:txBody>
      </p:sp>
      <p:sp>
        <p:nvSpPr>
          <p:cNvPr id="4" name="Google Shape;155;p21"/>
          <p:cNvSpPr txBox="1">
            <a:spLocks/>
          </p:cNvSpPr>
          <p:nvPr/>
        </p:nvSpPr>
        <p:spPr>
          <a:xfrm>
            <a:off x="455777" y="59206"/>
            <a:ext cx="7932300" cy="52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Профессия предпринимателя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3696" y="755430"/>
            <a:ext cx="3241784" cy="216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-220717" y="2916620"/>
            <a:ext cx="9112469" cy="193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just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Предприниматель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всегда ищет новые идеи, товары или услуги, которые могут удовлетворить растущий спрос на рынке. Он готов рисковать и вкладывать собственные средства и время в свой бизнес, чтобы достичь успеха. Предприниматели также обладают умением мотивировать и руководить людьми. Они формируют команду профессионалов, которые помогают им достичь поставленных целей. Они умеют делегировать ответственность, а также вдохновлять и мотивировать своих сотрудников на достижение высоких результатов.</a:t>
            </a:r>
          </a:p>
        </p:txBody>
      </p:sp>
    </p:spTree>
    <p:extLst>
      <p:ext uri="{BB962C8B-B14F-4D97-AF65-F5344CB8AC3E}">
        <p14:creationId xmlns:p14="http://schemas.microsoft.com/office/powerpoint/2010/main" val="3144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7559"/>
            <a:ext cx="9143999" cy="4575942"/>
          </a:xfrm>
        </p:spPr>
        <p:txBody>
          <a:bodyPr/>
          <a:lstStyle/>
          <a:p>
            <a:pPr algn="just"/>
            <a:r>
              <a:rPr lang="ru-RU" sz="1600" b="1" dirty="0"/>
              <a:t>Профессия предпринимателя</a:t>
            </a:r>
            <a:r>
              <a:rPr lang="ru-RU" sz="1600" dirty="0"/>
              <a:t> требует определенных навыков, знаний и способностей: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Идея и планирование:</a:t>
            </a:r>
            <a:r>
              <a:rPr lang="ru-RU" sz="1300" b="1" dirty="0"/>
              <a:t> </a:t>
            </a:r>
            <a:r>
              <a:rPr lang="ru-RU" sz="1300" dirty="0"/>
              <a:t>Предприниматель должен иметь способность генерировать новые идеи и разрабатывать бизнес-планы. Он анализирует рынок, исследует потребности потребителей и определяет стратегию развития бизнеса.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Финансовое планирование:</a:t>
            </a:r>
            <a:r>
              <a:rPr lang="ru-RU" sz="1300" b="1" dirty="0"/>
              <a:t> </a:t>
            </a:r>
            <a:r>
              <a:rPr lang="ru-RU" sz="1300" dirty="0"/>
              <a:t>Предприниматель отвечает за финансовую сторону бизнеса, включая составление бюджета, прогнозирование доходов и расходов, управление инвестициями и поиск финансирования.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Управление ресурсами:</a:t>
            </a:r>
            <a:r>
              <a:rPr lang="ru-RU" sz="1300" b="1" dirty="0"/>
              <a:t> </a:t>
            </a:r>
            <a:r>
              <a:rPr lang="ru-RU" sz="1300" dirty="0"/>
              <a:t>Предприниматель занимается организацией и управлением ресурсами компании, включая подбор персонала, разработку систем работы, контроль качества и управление операционными процессами.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Маркетинг и продажи:</a:t>
            </a:r>
            <a:r>
              <a:rPr lang="ru-RU" sz="1300" b="1" dirty="0"/>
              <a:t> </a:t>
            </a:r>
            <a:r>
              <a:rPr lang="ru-RU" sz="1300" dirty="0"/>
              <a:t>Предприниматель отвечает за разработку стратегии маркетинга и продвижения продуктов или услуг компании. Он анализирует рынок, определяет целевую аудиторию, разрабатывает маркетинговые кампании и занимается продажами.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Управление рисками:</a:t>
            </a:r>
            <a:r>
              <a:rPr lang="ru-RU" sz="1300" b="1" dirty="0"/>
              <a:t> </a:t>
            </a:r>
            <a:r>
              <a:rPr lang="ru-RU" sz="1300" dirty="0"/>
              <a:t>Предприниматель оценивает и управляет рисками, связанными с бизнесом. Он разрабатывает стратегии минимизации рисков, анализирует внешние и внутренние факторы, которые могут повлиять на бизнес, и принимает соответствующие меры.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Развитие бизнеса:</a:t>
            </a:r>
            <a:r>
              <a:rPr lang="ru-RU" sz="1300" b="1" dirty="0"/>
              <a:t> </a:t>
            </a:r>
            <a:r>
              <a:rPr lang="ru-RU" sz="1300" dirty="0"/>
              <a:t>Предприниматель стремится к развитию и расширению бизнеса. Он ищет новые возможности для роста, исследует рынок, проводит исследования и разрабатывает стратегии развития.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Установление связей и партнерств:</a:t>
            </a:r>
            <a:r>
              <a:rPr lang="ru-RU" sz="1300" b="1" dirty="0"/>
              <a:t> </a:t>
            </a:r>
            <a:r>
              <a:rPr lang="ru-RU" sz="1300" dirty="0"/>
              <a:t>Предприниматель активно взаимодействует с другими предпринимателями, инвесторами, партнерами и клиентами для установления деловых связей, партнерств и расширения сети контактов.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Управление временем и организация работы:</a:t>
            </a:r>
            <a:r>
              <a:rPr lang="ru-RU" sz="1300" b="1" dirty="0"/>
              <a:t> </a:t>
            </a:r>
            <a:r>
              <a:rPr lang="ru-RU" sz="1300" dirty="0"/>
              <a:t>Предприниматель должен быть хорошо организован и эффективно управлять своим временем. Он определяет приоритеты, планирует задачи, делегирует обязанности и контролирует выполнение работ.</a:t>
            </a:r>
          </a:p>
          <a:p>
            <a:pPr algn="just"/>
            <a:endParaRPr lang="ru-RU" dirty="0"/>
          </a:p>
        </p:txBody>
      </p:sp>
      <p:sp>
        <p:nvSpPr>
          <p:cNvPr id="4" name="Google Shape;155;p21"/>
          <p:cNvSpPr txBox="1">
            <a:spLocks/>
          </p:cNvSpPr>
          <p:nvPr/>
        </p:nvSpPr>
        <p:spPr>
          <a:xfrm>
            <a:off x="455777" y="59205"/>
            <a:ext cx="7932300" cy="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Чем занимаются предприниматели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4290" y="0"/>
            <a:ext cx="1229710" cy="102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4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4138" y="567559"/>
            <a:ext cx="9538138" cy="551793"/>
          </a:xfrm>
        </p:spPr>
        <p:txBody>
          <a:bodyPr/>
          <a:lstStyle/>
          <a:p>
            <a:pPr algn="just"/>
            <a:r>
              <a:rPr lang="ru-RU" sz="1600" b="1" dirty="0"/>
              <a:t>	Предприниматели</a:t>
            </a:r>
            <a:r>
              <a:rPr lang="ru-RU" sz="1600" dirty="0"/>
              <a:t> могут заниматься различными видами бизнеса и иметь различные специализации:</a:t>
            </a:r>
          </a:p>
        </p:txBody>
      </p:sp>
      <p:sp>
        <p:nvSpPr>
          <p:cNvPr id="4" name="Google Shape;155;p21"/>
          <p:cNvSpPr txBox="1">
            <a:spLocks/>
          </p:cNvSpPr>
          <p:nvPr/>
        </p:nvSpPr>
        <p:spPr>
          <a:xfrm>
            <a:off x="455777" y="59205"/>
            <a:ext cx="7932300" cy="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Специализации предпринимателей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615" y="1336127"/>
            <a:ext cx="5557385" cy="309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212632"/>
            <a:ext cx="3815255" cy="39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Торговля и розничная продажа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Гостиничный бизнес и туризм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Информационные технологии и программное обеспечение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Финансовые услуги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Производство и обрабатывающая промышленность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Услуги красоты и здоровья</a:t>
            </a: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Консалтинг и профессиональные услуги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6195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itchFamily="34" charset="0"/>
              <a:buChar char="•"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Социальные и некоммерческие организации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4138" y="567559"/>
            <a:ext cx="9538138" cy="551793"/>
          </a:xfrm>
        </p:spPr>
        <p:txBody>
          <a:bodyPr/>
          <a:lstStyle/>
          <a:p>
            <a:pPr algn="just"/>
            <a:r>
              <a:rPr lang="ru-RU" sz="1600" b="1" dirty="0"/>
              <a:t>	</a:t>
            </a:r>
            <a:r>
              <a:rPr lang="ru-RU" sz="1600" dirty="0"/>
              <a:t>Вот некоторые характеристики и черты личности, которые могут указывать на то, что </a:t>
            </a:r>
            <a:r>
              <a:rPr lang="ru-RU" sz="1600" b="1" dirty="0"/>
              <a:t>предпринимательство</a:t>
            </a:r>
            <a:r>
              <a:rPr lang="ru-RU" sz="1600" dirty="0"/>
              <a:t> может быть подходящей профессией:</a:t>
            </a:r>
          </a:p>
        </p:txBody>
      </p:sp>
      <p:sp>
        <p:nvSpPr>
          <p:cNvPr id="4" name="Google Shape;155;p21"/>
          <p:cNvSpPr txBox="1">
            <a:spLocks/>
          </p:cNvSpPr>
          <p:nvPr/>
        </p:nvSpPr>
        <p:spPr>
          <a:xfrm>
            <a:off x="455777" y="59205"/>
            <a:ext cx="7932300" cy="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Кому подойдет профессия предпринимателя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328745" y="1212632"/>
            <a:ext cx="3815255" cy="393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Предпринимательский дух</a:t>
            </a:r>
          </a:p>
          <a:p>
            <a:pPr marL="457200" lvl="0" indent="-3619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Творческое мышление</a:t>
            </a:r>
          </a:p>
          <a:p>
            <a:pPr marL="457200" lvl="0" indent="-3619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Лидерство и управленческие навыки</a:t>
            </a:r>
          </a:p>
          <a:p>
            <a:pPr marL="457200" lvl="0" indent="-3619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Предпринимательский опыт или образование</a:t>
            </a:r>
          </a:p>
          <a:p>
            <a:pPr marL="457200" lvl="0" indent="-3619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Стремление к саморазвитию и обучению</a:t>
            </a:r>
          </a:p>
          <a:p>
            <a:pPr marL="457200" lvl="0" indent="-3619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Стойкость к стрессу и неопределенности</a:t>
            </a:r>
          </a:p>
          <a:p>
            <a:pPr marL="457200" lvl="0" indent="-361950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Предпринимательские цели и мотивация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17" y="1268432"/>
            <a:ext cx="5108028" cy="344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4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4138" y="378373"/>
            <a:ext cx="9538138" cy="1056290"/>
          </a:xfrm>
        </p:spPr>
        <p:txBody>
          <a:bodyPr/>
          <a:lstStyle/>
          <a:p>
            <a:pPr algn="just"/>
            <a:r>
              <a:rPr lang="ru-RU" sz="1600" b="1" dirty="0"/>
              <a:t>	</a:t>
            </a:r>
            <a:r>
              <a:rPr lang="ru-RU" sz="1600" dirty="0"/>
              <a:t>Карьерный рост и предпринимательский успех у каждого предпринимателя могут выглядеть по-разному, в зависимости от их целей, индивидуальных обстоятельств и отрасли, в которой они работают. Рассмотрим некоторые общие шаги и принципы, которые могут помочь в построении успешной карьеры в </a:t>
            </a:r>
            <a:r>
              <a:rPr lang="ru-RU" sz="1600" b="1" dirty="0"/>
              <a:t>предпринимательстве</a:t>
            </a:r>
            <a:r>
              <a:rPr lang="ru-RU" sz="1600" dirty="0"/>
              <a:t>:</a:t>
            </a:r>
          </a:p>
        </p:txBody>
      </p:sp>
      <p:sp>
        <p:nvSpPr>
          <p:cNvPr id="4" name="Google Shape;155;p21"/>
          <p:cNvSpPr txBox="1">
            <a:spLocks/>
          </p:cNvSpPr>
          <p:nvPr/>
        </p:nvSpPr>
        <p:spPr>
          <a:xfrm>
            <a:off x="455777" y="59205"/>
            <a:ext cx="7932300" cy="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Как строят карьеру предприниматели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403131"/>
            <a:ext cx="5249917" cy="374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бизнес-идеи: 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Успешные предприниматели начинают с ясной идеи, на которой основывается их бизнес. Это может быть новый продукт или услуга, инновационное решение проблемы или улучшение существующего продукта.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Создание бизнес-плана: 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Бизнес-план является стратегическим документом, который описывает цели, стратегии и планы деятельности вашего предприятия. Он помогает определить рынок, конкурентных преимущества и финансовые аспекты бизнеса</a:t>
            </a:r>
            <a:r>
              <a:rPr lang="ru-RU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Финансирование бизнеса: 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Один из ключевых аспектов успешной предпринимательской карьеры - обеспечение финансирования для своего бизнеса. Предприниматели могут привлекать инвесторов, получать займы, использовать свои собственные средства или обращаться к грантовым программам и финансовым инструментам.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5683" y="1846696"/>
            <a:ext cx="3878317" cy="2725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4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1"/>
          <p:cNvSpPr txBox="1">
            <a:spLocks/>
          </p:cNvSpPr>
          <p:nvPr/>
        </p:nvSpPr>
        <p:spPr>
          <a:xfrm>
            <a:off x="455777" y="59205"/>
            <a:ext cx="7932300" cy="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Как строят карьеру предприниматели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240924" y="504497"/>
            <a:ext cx="4903075" cy="260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Управление ресурсами и командой: 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Предприниматель должен уметь эффективно управлять ресурсами, включая финансы, время, технологии и человеческие ресурсы. Это включает найм и управление командой, установление процессов и систем, а также принятие стратегических решений.</a:t>
            </a:r>
          </a:p>
          <a:p>
            <a:pPr marL="457200" lvl="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Маркетинг и продажи: 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Продвижение продуктов или услуг и привлечение клиентов - важные аспекты предпринимательства. Предприниматели должны разрабатывать маркетинговые стратегии, определять свою целевую аудиторию, проводить рекламные кампании и уметь продавать свои товары или услуги.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9968"/>
            <a:ext cx="4294292" cy="248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0" y="3137338"/>
            <a:ext cx="9144000" cy="2006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Инновации и развитие: 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Успешные предприниматели стремятся к инновациям и постоянному развитию. Они следят за изменениями в своей отрасли, изучают новые технологии и тенденции, и постоянно совершенствуют свои навыки и знания.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Развитие сети контактов: </a:t>
            </a:r>
            <a:r>
              <a:rPr lang="ru-RU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Построение сети профессиональных контактов и связей очень важно для предпринимателей. Они могут присоединяться к профессиональным организациям, посещать конференции и мероприятия, участвовать в индустриальных сообществах, чтобы обмениваться опытом и находить новые возможности для развития своего бизнеса.</a:t>
            </a:r>
          </a:p>
        </p:txBody>
      </p:sp>
    </p:spTree>
    <p:extLst>
      <p:ext uri="{BB962C8B-B14F-4D97-AF65-F5344CB8AC3E}">
        <p14:creationId xmlns:p14="http://schemas.microsoft.com/office/powerpoint/2010/main" val="3144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5;p21"/>
          <p:cNvSpPr txBox="1">
            <a:spLocks/>
          </p:cNvSpPr>
          <p:nvPr/>
        </p:nvSpPr>
        <p:spPr>
          <a:xfrm>
            <a:off x="455777" y="59205"/>
            <a:ext cx="7932300" cy="49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Будущее профессии предпринимателя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" y="1198178"/>
            <a:ext cx="4130566" cy="3945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Цифровизация бизнес-процессов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Электронная коммерция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Виртуальная коммуникация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Искусственный интеллект и аналитика данных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Новые бизнес-модели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Разработка продуктов и услуг на основе новых технологий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Расширение глобальных рынков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Гибкость работы</a:t>
            </a:r>
          </a:p>
          <a:p>
            <a:pPr marL="45720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r>
              <a:rPr lang="ru-RU" sz="1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Экологические и социальные аспекты</a:t>
            </a:r>
          </a:p>
          <a:p>
            <a:pPr marL="457200" lvl="0" indent="-361950" algn="just">
              <a:lnSpc>
                <a:spcPct val="90000"/>
              </a:lnSpc>
              <a:spcBef>
                <a:spcPts val="800"/>
              </a:spcBef>
              <a:buClr>
                <a:schemeClr val="dk1"/>
              </a:buClr>
              <a:buSzPts val="1800"/>
              <a:buFont typeface="Arial" pitchFamily="34" charset="0"/>
              <a:buChar char="•"/>
            </a:pPr>
            <a:endParaRPr lang="ru-RU"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94138" y="378373"/>
            <a:ext cx="9538138" cy="882868"/>
          </a:xfrm>
        </p:spPr>
        <p:txBody>
          <a:bodyPr/>
          <a:lstStyle/>
          <a:p>
            <a:pPr algn="just"/>
            <a:r>
              <a:rPr lang="ru-RU" sz="1600" b="1" dirty="0"/>
              <a:t>	</a:t>
            </a:r>
            <a:r>
              <a:rPr lang="ru-RU" sz="1600" dirty="0"/>
              <a:t>Профессия </a:t>
            </a:r>
            <a:r>
              <a:rPr lang="ru-RU" sz="1600" b="1" dirty="0"/>
              <a:t>предпринимателя</a:t>
            </a:r>
            <a:r>
              <a:rPr lang="ru-RU" sz="1600" dirty="0"/>
              <a:t>, подобно многим другим, будет подвержена влиянию новых технологий в будущем. Вот несколько способов, как новые технологии могут повлиять на работу предпринимателей: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740" y="1351893"/>
            <a:ext cx="4700543" cy="305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4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220718"/>
            <a:ext cx="9143999" cy="4922784"/>
          </a:xfrm>
        </p:spPr>
        <p:txBody>
          <a:bodyPr/>
          <a:lstStyle/>
          <a:p>
            <a:pPr algn="just"/>
            <a:r>
              <a:rPr lang="ru-RU" sz="1600" dirty="0"/>
              <a:t>Причины, делающие профессию </a:t>
            </a:r>
            <a:r>
              <a:rPr lang="ru-RU" sz="1600" b="1" dirty="0"/>
              <a:t>предпринимателя</a:t>
            </a:r>
            <a:r>
              <a:rPr lang="ru-RU" sz="1600" dirty="0"/>
              <a:t> востребованной: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Создание рабочих мест:</a:t>
            </a:r>
            <a:r>
              <a:rPr lang="ru-RU" sz="1300" b="1" dirty="0"/>
              <a:t> </a:t>
            </a:r>
            <a:r>
              <a:rPr lang="ru-RU" sz="1300" dirty="0"/>
              <a:t>Предприниматели активно создают новые рабочие места, способствуя снижению уровня безработицы и обеспечению благосостояния граждан.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Вклад в экономику:</a:t>
            </a:r>
            <a:r>
              <a:rPr lang="ru-RU" sz="1300" b="1" dirty="0"/>
              <a:t> </a:t>
            </a:r>
            <a:r>
              <a:rPr lang="ru-RU" sz="1300" dirty="0"/>
              <a:t>Через создание и развитие бизнеса предприниматели стимулируют экономический рост, увеличивают налоговые поступления и привлекают инвестиции.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Инновации:</a:t>
            </a:r>
            <a:r>
              <a:rPr lang="ru-RU" sz="1300" b="1" dirty="0"/>
              <a:t> </a:t>
            </a:r>
            <a:r>
              <a:rPr lang="ru-RU" sz="1300" dirty="0"/>
              <a:t>Предприниматели часто являются источником нововведений, внедряя новые технологии, продукты и услуги, что способствует техническому прогрессу и развитию общества.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Конкуренция:</a:t>
            </a:r>
            <a:r>
              <a:rPr lang="ru-RU" sz="1300" b="1" dirty="0"/>
              <a:t> </a:t>
            </a:r>
            <a:r>
              <a:rPr lang="ru-RU" sz="1300" dirty="0"/>
              <a:t>Предпринимательство обеспечивает конкуренцию, что ведет к улучшению качества товаров и услуг, снижению цен и стимулированию инноваций.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Обеспечение потребностей общества:</a:t>
            </a:r>
            <a:r>
              <a:rPr lang="ru-RU" sz="1300" b="1" dirty="0"/>
              <a:t> </a:t>
            </a:r>
            <a:r>
              <a:rPr lang="ru-RU" sz="1300" dirty="0"/>
              <a:t>Предприниматели реагируют на потребности общества, предлагая товары и услуги, которые удовлетворяют запросы людей.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Социальное воздействие:</a:t>
            </a:r>
            <a:r>
              <a:rPr lang="ru-RU" sz="1300" b="1" dirty="0"/>
              <a:t> </a:t>
            </a:r>
            <a:r>
              <a:rPr lang="ru-RU" sz="1300" dirty="0"/>
              <a:t>Многие предприниматели уделяют внимание социальной ответственности, вкладывая ресурсы в благотворительность, экологию и социальные проекты.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Повышение стандартов жизни:</a:t>
            </a:r>
            <a:r>
              <a:rPr lang="ru-RU" sz="1300" dirty="0"/>
              <a:t> Путем создания новых продуктов и услуг предприниматели повышают качество жизни людей.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Разнообразие:</a:t>
            </a:r>
            <a:r>
              <a:rPr lang="ru-RU" sz="1300" b="1" dirty="0"/>
              <a:t> </a:t>
            </a:r>
            <a:r>
              <a:rPr lang="ru-RU" sz="1300" dirty="0"/>
              <a:t>Предпринимательство дополняет и делает рынок разнообразным, предоставляя потребителям больший выбор.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300" b="1" i="1" dirty="0"/>
              <a:t>Риск и адаптивность:</a:t>
            </a:r>
            <a:r>
              <a:rPr lang="ru-RU" sz="1300" b="1" dirty="0"/>
              <a:t> </a:t>
            </a:r>
            <a:r>
              <a:rPr lang="ru-RU" sz="1300" dirty="0"/>
              <a:t>Предприниматели часто рискуют, исследуя новые возможности и адаптируясь к меняющимся рыночным условиям, что делает экономику более устойчивой.</a:t>
            </a:r>
          </a:p>
          <a:p>
            <a:pPr algn="just">
              <a:buFont typeface="Arial" pitchFamily="34" charset="0"/>
              <a:buChar char="•"/>
            </a:pPr>
            <a:r>
              <a:rPr lang="ru-RU" sz="1300" b="1" i="1" dirty="0"/>
              <a:t>Обучение и наставничество:</a:t>
            </a:r>
            <a:r>
              <a:rPr lang="ru-RU" sz="1300" b="1" dirty="0"/>
              <a:t> </a:t>
            </a:r>
            <a:r>
              <a:rPr lang="ru-RU" sz="1300" dirty="0"/>
              <a:t>Успешные предприниматели часто становятся менторами для молодого поколения, передавая свой опыт и знания.</a:t>
            </a:r>
          </a:p>
        </p:txBody>
      </p:sp>
      <p:sp>
        <p:nvSpPr>
          <p:cNvPr id="4" name="Google Shape;155;p21"/>
          <p:cNvSpPr txBox="1">
            <a:spLocks/>
          </p:cNvSpPr>
          <p:nvPr/>
        </p:nvSpPr>
        <p:spPr>
          <a:xfrm>
            <a:off x="455777" y="59206"/>
            <a:ext cx="7932300" cy="35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lt1"/>
                </a:solidFill>
                <a:highlight>
                  <a:schemeClr val="dk1"/>
                </a:highlight>
                <a:latin typeface="Comfortaa"/>
                <a:ea typeface="Comfortaa"/>
                <a:cs typeface="Comfortaa"/>
                <a:sym typeface="Comfortaa"/>
              </a:rPr>
              <a:t>Востребованность предпринимателей</a:t>
            </a:r>
          </a:p>
        </p:txBody>
      </p:sp>
    </p:spTree>
    <p:extLst>
      <p:ext uri="{BB962C8B-B14F-4D97-AF65-F5344CB8AC3E}">
        <p14:creationId xmlns:p14="http://schemas.microsoft.com/office/powerpoint/2010/main" val="314452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167373"/>
      </a:dk1>
      <a:lt1>
        <a:srgbClr val="DCEFEB"/>
      </a:lt1>
      <a:dk2>
        <a:srgbClr val="000000"/>
      </a:dk2>
      <a:lt2>
        <a:srgbClr val="FFFFFF"/>
      </a:lt2>
      <a:accent1>
        <a:srgbClr val="1E3259"/>
      </a:accent1>
      <a:accent2>
        <a:srgbClr val="167373"/>
      </a:accent2>
      <a:accent3>
        <a:srgbClr val="60BFBF"/>
      </a:accent3>
      <a:accent4>
        <a:srgbClr val="F2C849"/>
      </a:accent4>
      <a:accent5>
        <a:srgbClr val="F29191"/>
      </a:accent5>
      <a:accent6>
        <a:srgbClr val="DCEFEB"/>
      </a:accent6>
      <a:hlink>
        <a:srgbClr val="1E3259"/>
      </a:hlink>
      <a:folHlink>
        <a:srgbClr val="60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1957</Words>
  <Application>Microsoft Office PowerPoint</Application>
  <PresentationFormat>Экран (16:9)</PresentationFormat>
  <Paragraphs>150</Paragraphs>
  <Slides>18</Slides>
  <Notes>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Calibri</vt:lpstr>
      <vt:lpstr>Arial</vt:lpstr>
      <vt:lpstr>Comfortaa</vt:lpstr>
      <vt:lpstr>Bookman Old Style</vt:lpstr>
      <vt:lpstr>Тема Office</vt:lpstr>
      <vt:lpstr>Муниципальное автономное общеобразовательное учреждение Полевского городского округа “Политехнический Лицей №21 “Эрудит”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же такое Жизньмарт?</vt:lpstr>
      <vt:lpstr>Презентация PowerPoint</vt:lpstr>
      <vt:lpstr>SWOT-анализ</vt:lpstr>
      <vt:lpstr>Презентация PowerPoint</vt:lpstr>
      <vt:lpstr>Презентация PowerPoint</vt:lpstr>
      <vt:lpstr>Расчеты и доводы</vt:lpstr>
      <vt:lpstr>Расчеты и доводы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общеобразовательное учреждение Полевского городского округа “Политехнический Лицей №21 “Эрудит”</dc:title>
  <dc:creator>Владелец</dc:creator>
  <cp:lastModifiedBy>Edward</cp:lastModifiedBy>
  <cp:revision>44</cp:revision>
  <dcterms:modified xsi:type="dcterms:W3CDTF">2023-12-12T07:41:44Z</dcterms:modified>
</cp:coreProperties>
</file>